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1" r:id="rId5"/>
  </p:sldMasterIdLst>
  <p:notesMasterIdLst>
    <p:notesMasterId r:id="rId47"/>
  </p:notesMasterIdLst>
  <p:handoutMasterIdLst>
    <p:handoutMasterId r:id="rId48"/>
  </p:handoutMasterIdLst>
  <p:sldIdLst>
    <p:sldId id="800" r:id="rId6"/>
    <p:sldId id="802" r:id="rId7"/>
    <p:sldId id="803" r:id="rId8"/>
    <p:sldId id="809" r:id="rId9"/>
    <p:sldId id="812" r:id="rId10"/>
    <p:sldId id="830" r:id="rId11"/>
    <p:sldId id="804" r:id="rId12"/>
    <p:sldId id="814" r:id="rId13"/>
    <p:sldId id="815" r:id="rId14"/>
    <p:sldId id="816" r:id="rId15"/>
    <p:sldId id="817" r:id="rId16"/>
    <p:sldId id="818" r:id="rId17"/>
    <p:sldId id="805" r:id="rId18"/>
    <p:sldId id="823" r:id="rId19"/>
    <p:sldId id="819" r:id="rId20"/>
    <p:sldId id="837" r:id="rId21"/>
    <p:sldId id="838" r:id="rId22"/>
    <p:sldId id="826" r:id="rId23"/>
    <p:sldId id="827" r:id="rId24"/>
    <p:sldId id="828" r:id="rId25"/>
    <p:sldId id="829" r:id="rId26"/>
    <p:sldId id="832" r:id="rId27"/>
    <p:sldId id="831" r:id="rId28"/>
    <p:sldId id="834" r:id="rId29"/>
    <p:sldId id="836" r:id="rId30"/>
    <p:sldId id="835" r:id="rId31"/>
    <p:sldId id="822" r:id="rId32"/>
    <p:sldId id="839" r:id="rId33"/>
    <p:sldId id="840" r:id="rId34"/>
    <p:sldId id="841" r:id="rId35"/>
    <p:sldId id="842" r:id="rId36"/>
    <p:sldId id="843" r:id="rId37"/>
    <p:sldId id="811" r:id="rId38"/>
    <p:sldId id="808" r:id="rId39"/>
    <p:sldId id="844" r:id="rId40"/>
    <p:sldId id="848" r:id="rId41"/>
    <p:sldId id="849" r:id="rId42"/>
    <p:sldId id="845" r:id="rId43"/>
    <p:sldId id="846" r:id="rId44"/>
    <p:sldId id="806" r:id="rId45"/>
    <p:sldId id="807" r:id="rId46"/>
  </p:sldIdLst>
  <p:sldSz cx="9144000" cy="6858000" type="letter"/>
  <p:notesSz cx="6864350" cy="9150350"/>
  <p:defaultTextStyle>
    <a:defPPr>
      <a:defRPr lang="en-US"/>
    </a:defPPr>
    <a:lvl1pPr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9pPr>
  </p:defaultTextStyle>
  <p:extLst>
    <p:ext uri="{521415D9-36F7-43E2-AB2F-B90AF26B5E84}">
      <p14:sectionLst xmlns:p14="http://schemas.microsoft.com/office/powerpoint/2010/main">
        <p14:section name="Introduction - Ahmet" id="{4933FFEE-90E7-45D8-995E-2512E5E227C5}">
          <p14:sldIdLst>
            <p14:sldId id="800"/>
            <p14:sldId id="802"/>
            <p14:sldId id="803"/>
            <p14:sldId id="809"/>
            <p14:sldId id="812"/>
            <p14:sldId id="830"/>
          </p14:sldIdLst>
        </p14:section>
        <p14:section name="Problem Definition - Emre" id="{0969F6D3-6318-45B2-BAF9-E1A737688E8B}">
          <p14:sldIdLst>
            <p14:sldId id="804"/>
            <p14:sldId id="814"/>
            <p14:sldId id="815"/>
            <p14:sldId id="816"/>
            <p14:sldId id="817"/>
            <p14:sldId id="818"/>
          </p14:sldIdLst>
        </p14:section>
        <p14:section name="Proposed Solution - Ahmet" id="{38C3366B-29A0-482B-AC6C-52CF7FF0A804}">
          <p14:sldIdLst>
            <p14:sldId id="805"/>
            <p14:sldId id="823"/>
            <p14:sldId id="819"/>
            <p14:sldId id="837"/>
            <p14:sldId id="838"/>
            <p14:sldId id="826"/>
            <p14:sldId id="827"/>
            <p14:sldId id="828"/>
            <p14:sldId id="829"/>
          </p14:sldIdLst>
        </p14:section>
        <p14:section name="Proposed Solution - Emre" id="{D03D64D6-C0CF-47F9-8598-2DCD8F2410B2}">
          <p14:sldIdLst>
            <p14:sldId id="832"/>
            <p14:sldId id="831"/>
            <p14:sldId id="834"/>
            <p14:sldId id="836"/>
            <p14:sldId id="835"/>
          </p14:sldIdLst>
        </p14:section>
        <p14:section name="Fabrication Cost - Emre" id="{7CD59603-E0D4-422A-B1C2-BA3458AF9588}">
          <p14:sldIdLst>
            <p14:sldId id="822"/>
            <p14:sldId id="839"/>
            <p14:sldId id="840"/>
            <p14:sldId id="841"/>
            <p14:sldId id="842"/>
            <p14:sldId id="843"/>
          </p14:sldIdLst>
        </p14:section>
        <p14:section name="Results - Ahmet" id="{36413CA4-B149-45C2-9A13-BADA8043DB0E}">
          <p14:sldIdLst>
            <p14:sldId id="811"/>
            <p14:sldId id="808"/>
            <p14:sldId id="844"/>
            <p14:sldId id="848"/>
            <p14:sldId id="849"/>
            <p14:sldId id="845"/>
            <p14:sldId id="846"/>
          </p14:sldIdLst>
        </p14:section>
        <p14:section name="Conclusion - Emre" id="{F959C379-B603-4CC7-8A40-A329916F3025}">
          <p14:sldIdLst>
            <p14:sldId id="806"/>
            <p14:sldId id="8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2">
          <p15:clr>
            <a:srgbClr val="A4A3A4"/>
          </p15:clr>
        </p15:guide>
        <p15:guide id="2" pos="216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C5B8EE-16CC-407E-BD74-9DFAD6BF3303}" v="13833" dt="2022-01-07T06:20:04.596"/>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741" autoAdjust="0"/>
  </p:normalViewPr>
  <p:slideViewPr>
    <p:cSldViewPr snapToGrid="0">
      <p:cViewPr varScale="1">
        <p:scale>
          <a:sx n="54" d="100"/>
          <a:sy n="54" d="100"/>
        </p:scale>
        <p:origin x="2290" y="53"/>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2"/>
        <p:guide pos="216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B767D1D-132D-4413-A2D3-052E90D81FA1}"/>
              </a:ext>
            </a:extLst>
          </p:cNvPr>
          <p:cNvSpPr>
            <a:spLocks noGrp="1" noChangeArrowheads="1"/>
          </p:cNvSpPr>
          <p:nvPr>
            <p:ph type="hdr" sz="quarter"/>
          </p:nvPr>
        </p:nvSpPr>
        <p:spPr bwMode="auto">
          <a:xfrm>
            <a:off x="0" y="-1588"/>
            <a:ext cx="2974975" cy="458788"/>
          </a:xfrm>
          <a:prstGeom prst="rect">
            <a:avLst/>
          </a:prstGeom>
          <a:noFill/>
          <a:ln w="9525">
            <a:noFill/>
            <a:miter lim="800000"/>
            <a:headEnd/>
            <a:tailEnd/>
          </a:ln>
          <a:effectLst/>
        </p:spPr>
        <p:txBody>
          <a:bodyPr vert="horz" wrap="square" lIns="18981" tIns="0" rIns="18981" bIns="0" numCol="1" anchor="t" anchorCtr="0" compatLnSpc="1">
            <a:prstTxWarp prst="textNoShape">
              <a:avLst/>
            </a:prstTxWarp>
          </a:bodyPr>
          <a:lstStyle>
            <a:lvl1pPr defTabSz="909638" eaLnBrk="0" hangingPunct="0">
              <a:defRPr sz="1000" u="none">
                <a:solidFill>
                  <a:schemeClr val="tx1"/>
                </a:solidFill>
              </a:defRPr>
            </a:lvl1pPr>
          </a:lstStyle>
          <a:p>
            <a:pPr>
              <a:defRPr/>
            </a:pPr>
            <a:endParaRPr lang="en-US" altLang="zh-TW"/>
          </a:p>
        </p:txBody>
      </p:sp>
      <p:sp>
        <p:nvSpPr>
          <p:cNvPr id="2051" name="Rectangle 3">
            <a:extLst>
              <a:ext uri="{FF2B5EF4-FFF2-40B4-BE49-F238E27FC236}">
                <a16:creationId xmlns:a16="http://schemas.microsoft.com/office/drawing/2014/main" id="{2727E547-1634-4ED0-8511-C31FAC354AFE}"/>
              </a:ext>
            </a:extLst>
          </p:cNvPr>
          <p:cNvSpPr>
            <a:spLocks noGrp="1" noChangeArrowheads="1"/>
          </p:cNvSpPr>
          <p:nvPr>
            <p:ph type="dt" idx="1"/>
          </p:nvPr>
        </p:nvSpPr>
        <p:spPr bwMode="auto">
          <a:xfrm>
            <a:off x="3889375" y="-1588"/>
            <a:ext cx="2974975" cy="458788"/>
          </a:xfrm>
          <a:prstGeom prst="rect">
            <a:avLst/>
          </a:prstGeom>
          <a:noFill/>
          <a:ln w="9525">
            <a:noFill/>
            <a:miter lim="800000"/>
            <a:headEnd/>
            <a:tailEnd/>
          </a:ln>
          <a:effectLst/>
        </p:spPr>
        <p:txBody>
          <a:bodyPr vert="horz" wrap="square" lIns="18981" tIns="0" rIns="18981" bIns="0" numCol="1" anchor="t" anchorCtr="0" compatLnSpc="1">
            <a:prstTxWarp prst="textNoShape">
              <a:avLst/>
            </a:prstTxWarp>
          </a:bodyPr>
          <a:lstStyle>
            <a:lvl1pPr algn="r" defTabSz="909638" eaLnBrk="0" hangingPunct="0">
              <a:defRPr sz="1000" u="none">
                <a:solidFill>
                  <a:schemeClr val="tx1"/>
                </a:solidFill>
              </a:defRPr>
            </a:lvl1pPr>
          </a:lstStyle>
          <a:p>
            <a:pPr>
              <a:defRPr/>
            </a:pPr>
            <a:endParaRPr lang="en-US" altLang="zh-TW"/>
          </a:p>
        </p:txBody>
      </p:sp>
      <p:sp>
        <p:nvSpPr>
          <p:cNvPr id="15364" name="Rectangle 4">
            <a:extLst>
              <a:ext uri="{FF2B5EF4-FFF2-40B4-BE49-F238E27FC236}">
                <a16:creationId xmlns:a16="http://schemas.microsoft.com/office/drawing/2014/main" id="{B3B7EEB0-6DDD-4CC9-9F38-5D4869F9008F}"/>
              </a:ext>
            </a:extLst>
          </p:cNvPr>
          <p:cNvSpPr>
            <a:spLocks noGrp="1" noRot="1" noChangeAspect="1" noChangeArrowheads="1" noTextEdit="1"/>
          </p:cNvSpPr>
          <p:nvPr>
            <p:ph type="sldImg" idx="2"/>
          </p:nvPr>
        </p:nvSpPr>
        <p:spPr bwMode="auto">
          <a:xfrm>
            <a:off x="1155700" y="695325"/>
            <a:ext cx="4554538"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AC0DA48-5EA4-472C-90EE-0A83462E1013}"/>
              </a:ext>
            </a:extLst>
          </p:cNvPr>
          <p:cNvSpPr>
            <a:spLocks noGrp="1" noChangeArrowheads="1"/>
          </p:cNvSpPr>
          <p:nvPr>
            <p:ph type="body" sz="quarter" idx="3"/>
          </p:nvPr>
        </p:nvSpPr>
        <p:spPr bwMode="auto">
          <a:xfrm>
            <a:off x="912813" y="4346575"/>
            <a:ext cx="5038725" cy="4116388"/>
          </a:xfrm>
          <a:prstGeom prst="rect">
            <a:avLst/>
          </a:prstGeom>
          <a:noFill/>
          <a:ln w="9525">
            <a:noFill/>
            <a:miter lim="800000"/>
            <a:headEnd/>
            <a:tailEnd/>
          </a:ln>
          <a:effectLst/>
        </p:spPr>
        <p:txBody>
          <a:bodyPr vert="horz" wrap="square" lIns="91743" tIns="45872" rIns="91743" bIns="45872"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2054" name="Rectangle 6">
            <a:extLst>
              <a:ext uri="{FF2B5EF4-FFF2-40B4-BE49-F238E27FC236}">
                <a16:creationId xmlns:a16="http://schemas.microsoft.com/office/drawing/2014/main" id="{28950D6E-8BE5-40FA-9C96-6715329C87BC}"/>
              </a:ext>
            </a:extLst>
          </p:cNvPr>
          <p:cNvSpPr>
            <a:spLocks noGrp="1" noChangeArrowheads="1"/>
          </p:cNvSpPr>
          <p:nvPr>
            <p:ph type="ftr" sz="quarter" idx="4"/>
          </p:nvPr>
        </p:nvSpPr>
        <p:spPr bwMode="auto">
          <a:xfrm>
            <a:off x="0" y="8693150"/>
            <a:ext cx="2974975" cy="458788"/>
          </a:xfrm>
          <a:prstGeom prst="rect">
            <a:avLst/>
          </a:prstGeom>
          <a:noFill/>
          <a:ln w="9525">
            <a:noFill/>
            <a:miter lim="800000"/>
            <a:headEnd/>
            <a:tailEnd/>
          </a:ln>
          <a:effectLst/>
        </p:spPr>
        <p:txBody>
          <a:bodyPr vert="horz" wrap="square" lIns="18981" tIns="0" rIns="18981" bIns="0" numCol="1" anchor="b" anchorCtr="0" compatLnSpc="1">
            <a:prstTxWarp prst="textNoShape">
              <a:avLst/>
            </a:prstTxWarp>
          </a:bodyPr>
          <a:lstStyle>
            <a:lvl1pPr defTabSz="909638" eaLnBrk="0" hangingPunct="0">
              <a:defRPr sz="1000" u="none">
                <a:solidFill>
                  <a:schemeClr val="tx1"/>
                </a:solidFill>
              </a:defRPr>
            </a:lvl1pPr>
          </a:lstStyle>
          <a:p>
            <a:pPr>
              <a:defRPr/>
            </a:pPr>
            <a:endParaRPr lang="en-US" altLang="zh-TW"/>
          </a:p>
        </p:txBody>
      </p:sp>
      <p:sp>
        <p:nvSpPr>
          <p:cNvPr id="2055" name="Rectangle 7">
            <a:extLst>
              <a:ext uri="{FF2B5EF4-FFF2-40B4-BE49-F238E27FC236}">
                <a16:creationId xmlns:a16="http://schemas.microsoft.com/office/drawing/2014/main" id="{5E52CB43-0B45-4E31-A964-D77ABE0D3BCB}"/>
              </a:ext>
            </a:extLst>
          </p:cNvPr>
          <p:cNvSpPr>
            <a:spLocks noGrp="1" noChangeArrowheads="1"/>
          </p:cNvSpPr>
          <p:nvPr>
            <p:ph type="sldNum" sz="quarter" idx="5"/>
          </p:nvPr>
        </p:nvSpPr>
        <p:spPr bwMode="auto">
          <a:xfrm>
            <a:off x="3889375" y="8693150"/>
            <a:ext cx="2974975" cy="458788"/>
          </a:xfrm>
          <a:prstGeom prst="rect">
            <a:avLst/>
          </a:prstGeom>
          <a:noFill/>
          <a:ln w="9525">
            <a:noFill/>
            <a:miter lim="800000"/>
            <a:headEnd/>
            <a:tailEnd/>
          </a:ln>
          <a:effectLst/>
        </p:spPr>
        <p:txBody>
          <a:bodyPr vert="horz" wrap="square" lIns="18981" tIns="0" rIns="18981" bIns="0" numCol="1" anchor="b" anchorCtr="0" compatLnSpc="1">
            <a:prstTxWarp prst="textNoShape">
              <a:avLst/>
            </a:prstTxWarp>
          </a:bodyPr>
          <a:lstStyle>
            <a:lvl1pPr algn="r" defTabSz="909638">
              <a:defRPr sz="1000" u="none">
                <a:solidFill>
                  <a:schemeClr val="tx1"/>
                </a:solidFill>
              </a:defRPr>
            </a:lvl1pPr>
          </a:lstStyle>
          <a:p>
            <a:pPr>
              <a:defRPr/>
            </a:pPr>
            <a:fld id="{78CBD0A4-0A52-44C8-9DB2-0565D89F119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2813"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A266B74-29AF-47AE-A8C1-C21757868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B47A86E-F997-4AF0-8BAD-3B0BB235C408}" type="slidenum">
              <a:rPr kumimoji="0" lang="zh-TW" altLang="en-US" sz="1000" smtClean="0"/>
              <a:pPr>
                <a:spcBef>
                  <a:spcPct val="0"/>
                </a:spcBef>
              </a:pPr>
              <a:t>1</a:t>
            </a:fld>
            <a:endParaRPr kumimoji="0" lang="en-US" altLang="zh-TW" sz="1000"/>
          </a:p>
        </p:txBody>
      </p:sp>
      <p:sp>
        <p:nvSpPr>
          <p:cNvPr id="17411" name="Rectangle 2">
            <a:extLst>
              <a:ext uri="{FF2B5EF4-FFF2-40B4-BE49-F238E27FC236}">
                <a16:creationId xmlns:a16="http://schemas.microsoft.com/office/drawing/2014/main" id="{4DBD9938-F61C-4890-8BB3-6A4136C9EA3E}"/>
              </a:ext>
            </a:extLst>
          </p:cNvPr>
          <p:cNvSpPr>
            <a:spLocks noGrp="1" noRot="1" noChangeAspect="1" noChangeArrowheads="1" noTextEdit="1"/>
          </p:cNvSpPr>
          <p:nvPr>
            <p:ph type="sldImg"/>
          </p:nvPr>
        </p:nvSpPr>
        <p:spPr>
          <a:xfrm>
            <a:off x="1144588" y="685800"/>
            <a:ext cx="4575175" cy="3432175"/>
          </a:xfrm>
          <a:ln/>
        </p:spPr>
      </p:sp>
      <p:sp>
        <p:nvSpPr>
          <p:cNvPr id="17412" name="Rectangle 3">
            <a:extLst>
              <a:ext uri="{FF2B5EF4-FFF2-40B4-BE49-F238E27FC236}">
                <a16:creationId xmlns:a16="http://schemas.microsoft.com/office/drawing/2014/main" id="{9DF9ABF4-CA9F-4E59-BBAE-A7C2318C460B}"/>
              </a:ext>
            </a:extLst>
          </p:cNvPr>
          <p:cNvSpPr>
            <a:spLocks noGrp="1" noChangeArrowheads="1"/>
          </p:cNvSpPr>
          <p:nvPr>
            <p:ph type="body" idx="1"/>
          </p:nvPr>
        </p:nvSpPr>
        <p:spPr>
          <a:xfrm>
            <a:off x="915988" y="4346575"/>
            <a:ext cx="5032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800">
                <a:solidFill>
                  <a:srgbClr val="000000"/>
                </a:solidFill>
                <a:latin typeface="Verdana" panose="020B0604030504040204" pitchFamily="34" charset="0"/>
              </a:rPr>
              <a:t>Hello, </a:t>
            </a:r>
            <a:r>
              <a:rPr lang="tr-TR" sz="1800">
                <a:solidFill>
                  <a:srgbClr val="000000"/>
                </a:solidFill>
                <a:latin typeface="Verdana" panose="020B0604030504040204" pitchFamily="34" charset="0"/>
              </a:rPr>
              <a:t>we are</a:t>
            </a:r>
            <a:r>
              <a:rPr lang="en-US" sz="1800">
                <a:solidFill>
                  <a:srgbClr val="000000"/>
                </a:solidFill>
                <a:latin typeface="Verdana" panose="020B0604030504040204" pitchFamily="34" charset="0"/>
              </a:rPr>
              <a:t> </a:t>
            </a:r>
            <a:r>
              <a:rPr lang="en-US" sz="1800" err="1">
                <a:solidFill>
                  <a:srgbClr val="000000"/>
                </a:solidFill>
                <a:latin typeface="Verdana" panose="020B0604030504040204" pitchFamily="34" charset="0"/>
              </a:rPr>
              <a:t>ahmet</a:t>
            </a:r>
            <a:r>
              <a:rPr lang="en-US" sz="1800">
                <a:solidFill>
                  <a:srgbClr val="000000"/>
                </a:solidFill>
                <a:latin typeface="Verdana" panose="020B0604030504040204" pitchFamily="34" charset="0"/>
              </a:rPr>
              <a:t> and </a:t>
            </a:r>
            <a:r>
              <a:rPr lang="en-US" sz="1800" err="1">
                <a:solidFill>
                  <a:srgbClr val="000000"/>
                </a:solidFill>
                <a:latin typeface="Verdana" panose="020B0604030504040204" pitchFamily="34" charset="0"/>
              </a:rPr>
              <a:t>emre</a:t>
            </a:r>
            <a:r>
              <a:rPr lang="en-US" sz="1800">
                <a:solidFill>
                  <a:srgbClr val="000000"/>
                </a:solidFill>
                <a:latin typeface="Verdana" panose="020B0604030504040204" pitchFamily="34" charset="0"/>
              </a:rPr>
              <a:t>.</a:t>
            </a:r>
          </a:p>
          <a:p>
            <a:r>
              <a:rPr lang="en-US" sz="1800">
                <a:solidFill>
                  <a:srgbClr val="000000"/>
                </a:solidFill>
                <a:latin typeface="Verdana" panose="020B0604030504040204" pitchFamily="34" charset="0"/>
              </a:rPr>
              <a:t>In this presentation, we will talk about our </a:t>
            </a:r>
            <a:r>
              <a:rPr lang="tr-TR" sz="1800">
                <a:solidFill>
                  <a:srgbClr val="000000"/>
                </a:solidFill>
                <a:latin typeface="Verdana" panose="020B0604030504040204" pitchFamily="34" charset="0"/>
              </a:rPr>
              <a:t>p</a:t>
            </a:r>
            <a:r>
              <a:rPr lang="en-US" sz="1800" err="1">
                <a:solidFill>
                  <a:srgbClr val="000000"/>
                </a:solidFill>
                <a:latin typeface="Verdana" panose="020B0604030504040204" pitchFamily="34" charset="0"/>
              </a:rPr>
              <a:t>roject</a:t>
            </a:r>
            <a:r>
              <a:rPr lang="tr-TR" sz="1800">
                <a:solidFill>
                  <a:srgbClr val="000000"/>
                </a:solidFill>
                <a:latin typeface="Verdana" panose="020B0604030504040204" pitchFamily="34" charset="0"/>
              </a:rPr>
              <a:t> work</a:t>
            </a:r>
            <a:r>
              <a:rPr lang="en-US" sz="1800">
                <a:solidFill>
                  <a:srgbClr val="000000"/>
                </a:solidFill>
                <a:latin typeface="Verdana" panose="020B0604030504040204" pitchFamily="34" charset="0"/>
              </a:rPr>
              <a:t>.</a:t>
            </a:r>
          </a:p>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FF0000"/>
                </a:solidFill>
                <a:effectLst/>
                <a:highlight>
                  <a:srgbClr val="FFFF00"/>
                </a:highlight>
                <a:latin typeface="Arial" panose="020B0604020202020204" pitchFamily="34" charset="0"/>
                <a:ea typeface="MS Mincho" panose="02020609040205080304" pitchFamily="49" charset="-128"/>
                <a:cs typeface="Arial" panose="020B0604020202020204" pitchFamily="34" charset="0"/>
              </a:rPr>
              <a:t>Various patch shapes and feed systems cause different and unsymmetric radiation patterns</a:t>
            </a:r>
            <a:r>
              <a:rPr lang="tr-TR" sz="1800" dirty="0">
                <a:solidFill>
                  <a:srgbClr val="FF0000"/>
                </a:solidFill>
                <a:effectLst/>
                <a:highlight>
                  <a:srgbClr val="FFFF00"/>
                </a:highlight>
                <a:latin typeface="Arial" panose="020B0604020202020204" pitchFamily="34" charset="0"/>
                <a:ea typeface="MS Mincho" panose="02020609040205080304" pitchFamily="49" charset="-128"/>
                <a:cs typeface="Arial" panose="020B0604020202020204" pitchFamily="34" charset="0"/>
              </a:rPr>
              <a:t>. </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For a doppler radar, the antenna directivity is </a:t>
            </a:r>
            <a:r>
              <a:rPr lang="tr-TR" sz="1800" dirty="0">
                <a:effectLst/>
                <a:latin typeface="Arial" panose="020B0604020202020204" pitchFamily="34" charset="0"/>
                <a:ea typeface="MS Mincho" panose="02020609040205080304" pitchFamily="49" charset="-128"/>
                <a:cs typeface="Arial" panose="020B0604020202020204" pitchFamily="34" charset="0"/>
              </a:rPr>
              <a:t>an </a:t>
            </a:r>
            <a:r>
              <a:rPr lang="en-US" sz="1800" dirty="0">
                <a:effectLst/>
                <a:latin typeface="Arial" panose="020B0604020202020204" pitchFamily="34" charset="0"/>
                <a:ea typeface="MS Mincho" panose="02020609040205080304" pitchFamily="49" charset="-128"/>
                <a:cs typeface="Arial" panose="020B0604020202020204" pitchFamily="34" charset="0"/>
              </a:rPr>
              <a:t>important</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factor</a:t>
            </a:r>
            <a:r>
              <a:rPr lang="en-US" sz="1800" dirty="0">
                <a:effectLst/>
                <a:latin typeface="Arial" panose="020B0604020202020204" pitchFamily="34" charset="0"/>
                <a:ea typeface="MS Mincho" panose="02020609040205080304" pitchFamily="49" charset="-128"/>
                <a:cs typeface="Arial" panose="020B0604020202020204" pitchFamily="34" charset="0"/>
              </a:rPr>
              <a:t>, also we can increase the gain with decreasing the main beam width. </a:t>
            </a: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In our designs, we primarily </a:t>
            </a:r>
            <a:r>
              <a:rPr lang="tr-TR" sz="1800" dirty="0" err="1">
                <a:effectLst/>
                <a:latin typeface="Arial" panose="020B0604020202020204" pitchFamily="34" charset="0"/>
                <a:ea typeface="MS Mincho" panose="02020609040205080304" pitchFamily="49" charset="-128"/>
                <a:cs typeface="Arial" panose="020B0604020202020204" pitchFamily="34" charset="0"/>
              </a:rPr>
              <a:t>aim</a:t>
            </a:r>
            <a:r>
              <a:rPr lang="en-US" sz="1800" dirty="0">
                <a:effectLst/>
                <a:latin typeface="Arial" panose="020B0604020202020204" pitchFamily="34" charset="0"/>
                <a:ea typeface="MS Mincho" panose="02020609040205080304" pitchFamily="49" charset="-128"/>
                <a:cs typeface="Arial" panose="020B0604020202020204" pitchFamily="34" charset="0"/>
              </a:rPr>
              <a:t> for single dominant main lobe with small, close to -20 dB, side lobes. we also want </a:t>
            </a:r>
            <a:r>
              <a:rPr lang="tr-TR" sz="1800" dirty="0" err="1">
                <a:effectLst/>
                <a:latin typeface="Arial" panose="020B0604020202020204" pitchFamily="34" charset="0"/>
                <a:ea typeface="MS Mincho" panose="02020609040205080304" pitchFamily="49" charset="-128"/>
                <a:cs typeface="Arial" panose="020B0604020202020204" pitchFamily="34" charset="0"/>
              </a:rPr>
              <a:t>the</a:t>
            </a:r>
            <a:r>
              <a:rPr lang="tr-TR" sz="1800" dirty="0">
                <a:effectLst/>
                <a:latin typeface="Arial" panose="020B0604020202020204" pitchFamily="34" charset="0"/>
                <a:ea typeface="MS Mincho" panose="02020609040205080304" pitchFamily="49" charset="-128"/>
                <a:cs typeface="Arial" panose="020B0604020202020204" pitchFamily="34" charset="0"/>
              </a:rPr>
              <a:t> main </a:t>
            </a:r>
            <a:r>
              <a:rPr lang="tr-TR" sz="1800" dirty="0" err="1">
                <a:effectLst/>
                <a:latin typeface="Arial" panose="020B0604020202020204" pitchFamily="34" charset="0"/>
                <a:ea typeface="MS Mincho" panose="02020609040205080304" pitchFamily="49" charset="-128"/>
                <a:cs typeface="Arial" panose="020B0604020202020204" pitchFamily="34" charset="0"/>
              </a:rPr>
              <a:t>lobe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to</a:t>
            </a:r>
            <a:r>
              <a:rPr lang="tr-TR" sz="1800" dirty="0">
                <a:effectLst/>
                <a:latin typeface="Arial" panose="020B0604020202020204" pitchFamily="34" charset="0"/>
                <a:ea typeface="MS Mincho" panose="02020609040205080304" pitchFamily="49" charset="-128"/>
                <a:cs typeface="Arial" panose="020B0604020202020204" pitchFamily="34" charset="0"/>
              </a:rPr>
              <a:t> be </a:t>
            </a:r>
            <a:r>
              <a:rPr lang="en-US" sz="1800" dirty="0">
                <a:effectLst/>
                <a:latin typeface="Arial" panose="020B0604020202020204" pitchFamily="34" charset="0"/>
                <a:ea typeface="MS Mincho" panose="02020609040205080304" pitchFamily="49" charset="-128"/>
                <a:cs typeface="Arial" panose="020B0604020202020204" pitchFamily="34" charset="0"/>
              </a:rPr>
              <a:t>perpendicular and narrow for optimal result</a:t>
            </a:r>
            <a:r>
              <a:rPr lang="tr-TR" sz="1800" dirty="0">
                <a:effectLst/>
                <a:latin typeface="Arial" panose="020B0604020202020204" pitchFamily="34" charset="0"/>
                <a:ea typeface="MS Mincho" panose="02020609040205080304" pitchFamily="49" charset="-128"/>
                <a:cs typeface="Arial" panose="020B0604020202020204" pitchFamily="34" charset="0"/>
              </a:rPr>
              <a:t>s</a:t>
            </a:r>
            <a:r>
              <a:rPr lang="en-US" sz="1800" dirty="0">
                <a:effectLst/>
                <a:latin typeface="Arial" panose="020B0604020202020204" pitchFamily="34" charset="0"/>
                <a:ea typeface="MS Mincho" panose="02020609040205080304" pitchFamily="49" charset="-128"/>
                <a:cs typeface="Arial" panose="020B0604020202020204" pitchFamily="34" charset="0"/>
              </a:rPr>
              <a:t>.  </a:t>
            </a:r>
            <a:endParaRPr lang="en-US" sz="1800" dirty="0">
              <a:effectLst/>
              <a:latin typeface="Calibri" panose="020F0502020204030204" pitchFamily="34"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10</a:t>
            </a:fld>
            <a:endParaRPr lang="en-US" altLang="zh-TW"/>
          </a:p>
        </p:txBody>
      </p:sp>
    </p:spTree>
    <p:extLst>
      <p:ext uri="{BB962C8B-B14F-4D97-AF65-F5344CB8AC3E}">
        <p14:creationId xmlns:p14="http://schemas.microsoft.com/office/powerpoint/2010/main" val="280554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MS Mincho" panose="02020609040205080304" pitchFamily="49" charset="-128"/>
              </a:rPr>
              <a:t>Since we lack precise information of the dielectric constant, tangent loss and some other parameters of copper clad, we are supposed to improve our antenna to have wider band to </a:t>
            </a:r>
            <a:r>
              <a:rPr lang="tr-TR" sz="1800" dirty="0" err="1">
                <a:effectLst/>
                <a:latin typeface="Arial" panose="020B0604020202020204" pitchFamily="34" charset="0"/>
                <a:ea typeface="MS Mincho" panose="02020609040205080304" pitchFamily="49" charset="-128"/>
              </a:rPr>
              <a:t>handle</a:t>
            </a:r>
            <a:r>
              <a:rPr lang="en-US" sz="1800" dirty="0">
                <a:effectLst/>
                <a:latin typeface="Arial" panose="020B0604020202020204" pitchFamily="34" charset="0"/>
                <a:ea typeface="MS Mincho" panose="02020609040205080304" pitchFamily="49" charset="-128"/>
              </a:rPr>
              <a:t> any </a:t>
            </a:r>
            <a:r>
              <a:rPr lang="tr-TR" sz="1800" dirty="0" err="1">
                <a:effectLst/>
                <a:latin typeface="Arial" panose="020B0604020202020204" pitchFamily="34" charset="0"/>
                <a:ea typeface="MS Mincho" panose="02020609040205080304" pitchFamily="49" charset="-128"/>
              </a:rPr>
              <a:t>error</a:t>
            </a:r>
            <a:r>
              <a:rPr lang="en-US" sz="1800" dirty="0">
                <a:effectLst/>
                <a:latin typeface="Arial" panose="020B0604020202020204" pitchFamily="34" charset="0"/>
                <a:ea typeface="MS Mincho" panose="02020609040205080304" pitchFamily="49" charset="-128"/>
              </a:rPr>
              <a:t>. </a:t>
            </a:r>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Also</a:t>
            </a:r>
            <a:r>
              <a:rPr lang="en-US" sz="1800" dirty="0">
                <a:effectLst/>
                <a:latin typeface="Arial" panose="020B0604020202020204" pitchFamily="34" charset="0"/>
                <a:ea typeface="MS Mincho" panose="02020609040205080304" pitchFamily="49" charset="-128"/>
              </a:rPr>
              <a:t>, simulation and real-life circumstances are not the same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so</a:t>
            </a:r>
            <a:r>
              <a:rPr lang="en-US" sz="1800" dirty="0">
                <a:effectLst/>
                <a:latin typeface="Arial" panose="020B0604020202020204" pitchFamily="34" charset="0"/>
                <a:ea typeface="MS Mincho" panose="02020609040205080304" pitchFamily="49" charset="-128"/>
              </a:rPr>
              <a:t>, we need </a:t>
            </a:r>
            <a:r>
              <a:rPr lang="tr-TR" sz="1800" dirty="0">
                <a:effectLst/>
                <a:latin typeface="Arial" panose="020B0604020202020204" pitchFamily="34" charset="0"/>
                <a:ea typeface="MS Mincho" panose="02020609040205080304" pitchFamily="49" charset="-128"/>
              </a:rPr>
              <a:t>a </a:t>
            </a:r>
            <a:r>
              <a:rPr lang="tr-TR" sz="1800" dirty="0" err="1">
                <a:effectLst/>
                <a:latin typeface="Arial" panose="020B0604020202020204" pitchFamily="34" charset="0"/>
                <a:ea typeface="MS Mincho" panose="02020609040205080304" pitchFamily="49" charset="-128"/>
              </a:rPr>
              <a:t>tollerable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atnenna</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design</a:t>
            </a:r>
            <a:r>
              <a:rPr lang="en-US" sz="1800" dirty="0">
                <a:effectLst/>
                <a:latin typeface="Arial" panose="020B0604020202020204" pitchFamily="34" charset="0"/>
                <a:ea typeface="MS Mincho" panose="02020609040205080304" pitchFamily="49" charset="-128"/>
              </a:rPr>
              <a: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11</a:t>
            </a:fld>
            <a:endParaRPr lang="en-US" altLang="zh-TW"/>
          </a:p>
        </p:txBody>
      </p:sp>
    </p:spTree>
    <p:extLst>
      <p:ext uri="{BB962C8B-B14F-4D97-AF65-F5344CB8AC3E}">
        <p14:creationId xmlns:p14="http://schemas.microsoft.com/office/powerpoint/2010/main" val="3803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dirty="0">
                <a:effectLst/>
                <a:latin typeface="Arial" panose="020B0604020202020204" pitchFamily="34" charset="0"/>
                <a:ea typeface="MS Mincho" panose="02020609040205080304" pitchFamily="49" charset="-128"/>
                <a:cs typeface="Arial" panose="020B0604020202020204" pitchFamily="34" charset="0"/>
              </a:rPr>
              <a:t>T</a:t>
            </a:r>
            <a:r>
              <a:rPr lang="en-US" sz="1800" dirty="0">
                <a:effectLst/>
                <a:latin typeface="Arial" panose="020B0604020202020204" pitchFamily="34" charset="0"/>
                <a:ea typeface="MS Mincho" panose="02020609040205080304" pitchFamily="49" charset="-128"/>
                <a:cs typeface="Arial" panose="020B0604020202020204" pitchFamily="34" charset="0"/>
              </a:rPr>
              <a:t>he production </a:t>
            </a:r>
            <a:r>
              <a:rPr lang="tr-TR" sz="1800" dirty="0" err="1">
                <a:effectLst/>
                <a:latin typeface="Arial" panose="020B0604020202020204" pitchFamily="34" charset="0"/>
                <a:ea typeface="MS Mincho" panose="02020609040205080304" pitchFamily="49" charset="-128"/>
                <a:cs typeface="Arial" panose="020B0604020202020204" pitchFamily="34" charset="0"/>
              </a:rPr>
              <a:t>may</a:t>
            </a:r>
            <a:r>
              <a:rPr lang="en-US" sz="1800" dirty="0">
                <a:effectLst/>
                <a:latin typeface="Arial" panose="020B0604020202020204" pitchFamily="34" charset="0"/>
                <a:ea typeface="MS Mincho" panose="02020609040205080304" pitchFamily="49" charset="-128"/>
                <a:cs typeface="Arial" panose="020B0604020202020204" pitchFamily="34" charset="0"/>
              </a:rPr>
              <a:t> cost </a:t>
            </a:r>
            <a:r>
              <a:rPr lang="tr-TR" sz="1800" dirty="0" err="1">
                <a:effectLst/>
                <a:latin typeface="Arial" panose="020B0604020202020204" pitchFamily="34" charset="0"/>
                <a:ea typeface="MS Mincho" panose="02020609040205080304" pitchFamily="49" charset="-128"/>
                <a:cs typeface="Arial" panose="020B0604020202020204" pitchFamily="34" charset="0"/>
              </a:rPr>
              <a:t>more</a:t>
            </a:r>
            <a:r>
              <a:rPr lang="en-US" sz="1800" dirty="0">
                <a:effectLst/>
                <a:latin typeface="Arial" panose="020B0604020202020204" pitchFamily="34" charset="0"/>
                <a:ea typeface="MS Mincho" panose="02020609040205080304" pitchFamily="49" charset="-128"/>
                <a:cs typeface="Arial" panose="020B0604020202020204" pitchFamily="34" charset="0"/>
              </a:rPr>
              <a:t> than we can provide</a:t>
            </a:r>
            <a:r>
              <a:rPr lang="tr-TR" sz="18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 </a:t>
            </a: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PCB vendors mostly do mass production</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so</a:t>
            </a:r>
            <a:r>
              <a:rPr lang="en-US" sz="1800" dirty="0">
                <a:effectLst/>
                <a:latin typeface="Arial" panose="020B0604020202020204" pitchFamily="34" charset="0"/>
                <a:ea typeface="MS Mincho" panose="02020609040205080304" pitchFamily="49" charset="-128"/>
                <a:cs typeface="Arial" panose="020B0604020202020204" pitchFamily="34" charset="0"/>
              </a:rPr>
              <a:t>, s</a:t>
            </a:r>
            <a:r>
              <a:rPr lang="tr-TR" sz="1800" dirty="0" err="1">
                <a:effectLst/>
                <a:latin typeface="Arial" panose="020B0604020202020204" pitchFamily="34" charset="0"/>
                <a:ea typeface="MS Mincho" panose="02020609040205080304" pitchFamily="49" charset="-128"/>
                <a:cs typeface="Arial" panose="020B0604020202020204" pitchFamily="34" charset="0"/>
              </a:rPr>
              <a:t>mall</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a:effectLst/>
                <a:latin typeface="Arial" panose="020B0604020202020204" pitchFamily="34" charset="0"/>
                <a:ea typeface="MS Mincho" panose="02020609040205080304" pitchFamily="49" charset="-128"/>
                <a:cs typeface="Arial" panose="020B0604020202020204" pitchFamily="34" charset="0"/>
              </a:rPr>
              <a:t>productions such as our antenna </a:t>
            </a:r>
            <a:r>
              <a:rPr lang="tr-TR" sz="1800" dirty="0">
                <a:effectLst/>
                <a:latin typeface="Arial" panose="020B0604020202020204" pitchFamily="34" charset="0"/>
                <a:ea typeface="MS Mincho" panose="02020609040205080304" pitchFamily="49" charset="-128"/>
                <a:cs typeface="Arial" panose="020B0604020202020204" pitchFamily="34" charset="0"/>
              </a:rPr>
              <a:t>has </a:t>
            </a:r>
            <a:r>
              <a:rPr lang="tr-TR" sz="1800" dirty="0" err="1">
                <a:effectLst/>
                <a:latin typeface="Arial" panose="020B0604020202020204" pitchFamily="34" charset="0"/>
                <a:ea typeface="MS Mincho" panose="02020609040205080304" pitchFamily="49" charset="-128"/>
                <a:cs typeface="Arial" panose="020B0604020202020204" pitchFamily="34" charset="0"/>
              </a:rPr>
              <a:t>high</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price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a:effectLst/>
                <a:latin typeface="Arial" panose="020B0604020202020204" pitchFamily="34" charset="0"/>
                <a:ea typeface="MS Mincho" panose="02020609040205080304" pitchFamily="49" charset="-128"/>
                <a:cs typeface="Arial" panose="020B0604020202020204" pitchFamily="34" charset="0"/>
              </a:rPr>
              <a:t>at those companies</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a:effectLst/>
                <a:latin typeface="Arial" panose="020B0604020202020204" pitchFamily="34" charset="0"/>
                <a:ea typeface="MS Mincho" panose="02020609040205080304" pitchFamily="49" charset="-128"/>
                <a:cs typeface="Arial" panose="020B0604020202020204" pitchFamily="34" charset="0"/>
              </a:rPr>
              <a:t>Lastly, it takes time companies to produce our antenna and </a:t>
            </a:r>
            <a:r>
              <a:rPr lang="tr-TR" sz="1800" dirty="0" err="1">
                <a:effectLst/>
                <a:latin typeface="Arial" panose="020B0604020202020204" pitchFamily="34" charset="0"/>
                <a:ea typeface="MS Mincho" panose="02020609040205080304" pitchFamily="49" charset="-128"/>
                <a:cs typeface="Arial" panose="020B0604020202020204" pitchFamily="34" charset="0"/>
              </a:rPr>
              <a:t>send</a:t>
            </a:r>
            <a:r>
              <a:rPr lang="en-US" sz="1800" dirty="0">
                <a:effectLst/>
                <a:latin typeface="Arial" panose="020B0604020202020204" pitchFamily="34" charset="0"/>
                <a:ea typeface="MS Mincho" panose="02020609040205080304" pitchFamily="49" charset="-128"/>
                <a:cs typeface="Arial" panose="020B0604020202020204" pitchFamily="34" charset="0"/>
              </a:rPr>
              <a:t> it because of their busy schedule and logistics.</a:t>
            </a:r>
            <a:endParaRPr lang="en-US" sz="1800" dirty="0">
              <a:effectLst/>
              <a:latin typeface="Calibri" panose="020F050202020403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dirty="0" err="1">
                <a:effectLst/>
                <a:latin typeface="Arial" panose="020B0604020202020204" pitchFamily="34" charset="0"/>
                <a:ea typeface="MS Mincho" panose="02020609040205080304" pitchFamily="49" charset="-128"/>
                <a:cs typeface="Arial" panose="020B0604020202020204" pitchFamily="34" charset="0"/>
              </a:rPr>
              <a:t>Lastly</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a:effectLst/>
                <a:latin typeface="Arial" panose="020B0604020202020204" pitchFamily="34" charset="0"/>
                <a:ea typeface="MS Mincho" panose="02020609040205080304" pitchFamily="49" charset="-128"/>
                <a:cs typeface="Arial" panose="020B0604020202020204" pitchFamily="34" charset="0"/>
              </a:rPr>
              <a:t>If we want to </a:t>
            </a:r>
            <a:r>
              <a:rPr lang="tr-TR" sz="1800" dirty="0" err="1">
                <a:effectLst/>
                <a:latin typeface="Arial" panose="020B0604020202020204" pitchFamily="34" charset="0"/>
                <a:ea typeface="MS Mincho" panose="02020609040205080304" pitchFamily="49" charset="-128"/>
                <a:cs typeface="Arial" panose="020B0604020202020204" pitchFamily="34" charset="0"/>
              </a:rPr>
              <a:t>produce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antenna</a:t>
            </a:r>
            <a:r>
              <a:rPr lang="en-US" sz="1800" dirty="0">
                <a:effectLst/>
                <a:latin typeface="Arial" panose="020B0604020202020204" pitchFamily="34" charset="0"/>
                <a:ea typeface="MS Mincho" panose="02020609040205080304" pitchFamily="49" charset="-128"/>
                <a:cs typeface="Arial" panose="020B0604020202020204" pitchFamily="34" charset="0"/>
              </a:rPr>
              <a:t> on our own, we have limited options</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such</a:t>
            </a:r>
            <a:r>
              <a:rPr lang="tr-TR" sz="1800" dirty="0">
                <a:effectLst/>
                <a:latin typeface="Arial" panose="020B0604020202020204" pitchFamily="34" charset="0"/>
                <a:ea typeface="MS Mincho" panose="02020609040205080304" pitchFamily="49" charset="-128"/>
                <a:cs typeface="Arial" panose="020B0604020202020204" pitchFamily="34" charset="0"/>
              </a:rPr>
              <a:t> as UV </a:t>
            </a:r>
            <a:r>
              <a:rPr lang="tr-TR" sz="1800" dirty="0" err="1">
                <a:effectLst/>
                <a:latin typeface="Arial" panose="020B0604020202020204" pitchFamily="34" charset="0"/>
                <a:ea typeface="MS Mincho" panose="02020609040205080304" pitchFamily="49" charset="-128"/>
                <a:cs typeface="Arial" panose="020B0604020202020204" pitchFamily="34" charset="0"/>
              </a:rPr>
              <a:t>exposure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or</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heat</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exposure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method</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However</a:t>
            </a:r>
            <a:r>
              <a:rPr lang="tr-TR" sz="1800" dirty="0">
                <a:effectLst/>
                <a:latin typeface="Arial" panose="020B0604020202020204" pitchFamily="34" charset="0"/>
                <a:ea typeface="MS Mincho" panose="02020609040205080304" pitchFamily="49" charset="-128"/>
                <a:cs typeface="Arial" panose="020B0604020202020204" pitchFamily="34" charset="0"/>
              </a:rPr>
              <a:t>, T</a:t>
            </a:r>
            <a:r>
              <a:rPr lang="en-US" sz="1800" dirty="0">
                <a:effectLst/>
                <a:latin typeface="Arial" panose="020B0604020202020204" pitchFamily="34" charset="0"/>
                <a:ea typeface="MS Mincho" panose="02020609040205080304" pitchFamily="49" charset="-128"/>
                <a:cs typeface="Arial" panose="020B0604020202020204" pitchFamily="34" charset="0"/>
              </a:rPr>
              <a:t>he material and the process may be unreliable </a:t>
            </a:r>
            <a:r>
              <a:rPr lang="tr-TR" sz="1800" dirty="0" err="1">
                <a:effectLst/>
                <a:latin typeface="Arial" panose="020B0604020202020204" pitchFamily="34" charset="0"/>
                <a:ea typeface="MS Mincho" panose="02020609040205080304" pitchFamily="49" charset="-128"/>
                <a:cs typeface="Arial" panose="020B0604020202020204" pitchFamily="34" charset="0"/>
              </a:rPr>
              <a:t>rather</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than</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a:effectLst/>
                <a:latin typeface="Arial" panose="020B0604020202020204" pitchFamily="34" charset="0"/>
                <a:ea typeface="MS Mincho" panose="02020609040205080304" pitchFamily="49" charset="-128"/>
                <a:cs typeface="Arial" panose="020B0604020202020204" pitchFamily="34" charset="0"/>
              </a:rPr>
              <a:t>Professional </a:t>
            </a:r>
            <a:r>
              <a:rPr lang="en-US" sz="1800" dirty="0">
                <a:effectLst/>
                <a:latin typeface="Arial" panose="020B0604020202020204" pitchFamily="34" charset="0"/>
                <a:ea typeface="MS Mincho" panose="02020609040205080304" pitchFamily="49" charset="-128"/>
                <a:cs typeface="Arial" panose="020B0604020202020204" pitchFamily="34" charset="0"/>
              </a:rPr>
              <a:t>production</a:t>
            </a:r>
            <a:r>
              <a:rPr lang="tr-TR" sz="18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dirty="0" err="1">
                <a:effectLst/>
                <a:latin typeface="Arial" panose="020B0604020202020204" pitchFamily="34" charset="0"/>
                <a:ea typeface="MS Mincho" panose="02020609040205080304" pitchFamily="49" charset="-128"/>
                <a:cs typeface="Arial" panose="020B0604020202020204" pitchFamily="34" charset="0"/>
              </a:rPr>
              <a:t>Now</a:t>
            </a:r>
            <a:r>
              <a:rPr lang="tr-TR" sz="1800" dirty="0">
                <a:effectLst/>
                <a:latin typeface="Arial" panose="020B0604020202020204" pitchFamily="34" charset="0"/>
                <a:ea typeface="MS Mincho" panose="02020609040205080304" pitchFamily="49" charset="-128"/>
                <a:cs typeface="Arial" panose="020B0604020202020204" pitchFamily="34" charset="0"/>
              </a:rPr>
              <a:t> Ahmet </a:t>
            </a:r>
            <a:r>
              <a:rPr lang="tr-TR" sz="1800" dirty="0" err="1">
                <a:effectLst/>
                <a:latin typeface="Arial" panose="020B0604020202020204" pitchFamily="34" charset="0"/>
                <a:ea typeface="MS Mincho" panose="02020609040205080304" pitchFamily="49" charset="-128"/>
                <a:cs typeface="Arial" panose="020B0604020202020204" pitchFamily="34" charset="0"/>
              </a:rPr>
              <a:t>will</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go</a:t>
            </a:r>
            <a:r>
              <a:rPr lang="tr-TR" sz="1800" dirty="0">
                <a:effectLst/>
                <a:latin typeface="Arial" panose="020B0604020202020204" pitchFamily="34" charset="0"/>
                <a:ea typeface="MS Mincho" panose="02020609040205080304" pitchFamily="49" charset="-128"/>
                <a:cs typeface="Arial" panose="020B0604020202020204" pitchFamily="34" charset="0"/>
              </a:rPr>
              <a:t> on </a:t>
            </a:r>
            <a:r>
              <a:rPr lang="tr-TR" sz="1800" dirty="0" err="1">
                <a:effectLst/>
                <a:latin typeface="Arial" panose="020B0604020202020204" pitchFamily="34" charset="0"/>
                <a:ea typeface="MS Mincho" panose="02020609040205080304" pitchFamily="49" charset="-128"/>
                <a:cs typeface="Arial" panose="020B0604020202020204" pitchFamily="34" charset="0"/>
              </a:rPr>
              <a:t>with</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solutions</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12</a:t>
            </a:fld>
            <a:endParaRPr lang="en-US" altLang="zh-TW"/>
          </a:p>
        </p:txBody>
      </p:sp>
    </p:spTree>
    <p:extLst>
      <p:ext uri="{BB962C8B-B14F-4D97-AF65-F5344CB8AC3E}">
        <p14:creationId xmlns:p14="http://schemas.microsoft.com/office/powerpoint/2010/main" val="188667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We will now talk about our solutions for the problems </a:t>
            </a:r>
            <a:r>
              <a:rPr lang="en-US" sz="1800" dirty="0" err="1">
                <a:solidFill>
                  <a:srgbClr val="000000"/>
                </a:solidFill>
                <a:latin typeface="Verdana" panose="020B0604030504040204" pitchFamily="34" charset="0"/>
              </a:rPr>
              <a:t>emre</a:t>
            </a:r>
            <a:r>
              <a:rPr lang="en-US" sz="1800" dirty="0">
                <a:solidFill>
                  <a:srgbClr val="000000"/>
                </a:solidFill>
                <a:latin typeface="Verdana" panose="020B0604030504040204" pitchFamily="34" charset="0"/>
              </a:rPr>
              <a:t> mentioned</a:t>
            </a:r>
          </a:p>
          <a:p>
            <a:r>
              <a:rPr lang="en-US" sz="1800" dirty="0">
                <a:solidFill>
                  <a:srgbClr val="000000"/>
                </a:solidFill>
                <a:latin typeface="Verdana" panose="020B0604030504040204" pitchFamily="34" charset="0"/>
              </a:rPr>
              <a:t>In designing the antenna, we first use the theoretical results and approximated equations which helps us to calculate the patch width and length to operate at 5.8 </a:t>
            </a:r>
            <a:r>
              <a:rPr lang="en-US" sz="1800" dirty="0" err="1">
                <a:solidFill>
                  <a:srgbClr val="000000"/>
                </a:solidFill>
                <a:latin typeface="Verdana" panose="020B0604030504040204" pitchFamily="34" charset="0"/>
              </a:rPr>
              <a:t>Ghz</a:t>
            </a:r>
            <a:r>
              <a:rPr lang="tr-TR" sz="1800" dirty="0">
                <a:solidFill>
                  <a:srgbClr val="000000"/>
                </a:solidFill>
                <a:latin typeface="Verdana" panose="020B0604030504040204" pitchFamily="34" charset="0"/>
              </a:rPr>
              <a:t> </a:t>
            </a:r>
            <a:r>
              <a:rPr lang="tr-TR" sz="1800" dirty="0" err="1">
                <a:solidFill>
                  <a:srgbClr val="000000"/>
                </a:solidFill>
                <a:latin typeface="Verdana" panose="020B0604030504040204" pitchFamily="34" charset="0"/>
              </a:rPr>
              <a:t>with</a:t>
            </a:r>
            <a:r>
              <a:rPr lang="tr-TR" sz="1800" dirty="0">
                <a:solidFill>
                  <a:srgbClr val="000000"/>
                </a:solidFill>
                <a:latin typeface="Verdana" panose="020B0604030504040204" pitchFamily="34" charset="0"/>
              </a:rPr>
              <a:t> FR4 </a:t>
            </a:r>
            <a:r>
              <a:rPr lang="tr-TR" sz="1800" dirty="0" err="1">
                <a:solidFill>
                  <a:srgbClr val="000000"/>
                </a:solidFill>
                <a:latin typeface="Verdana" panose="020B0604030504040204" pitchFamily="34" charset="0"/>
              </a:rPr>
              <a:t>material</a:t>
            </a:r>
            <a:r>
              <a:rPr lang="en-US" sz="1800" dirty="0">
                <a:solidFill>
                  <a:srgbClr val="000000"/>
                </a:solidFill>
                <a:latin typeface="Verdana" panose="020B0604030504040204" pitchFamily="34" charset="0"/>
              </a:rPr>
              <a:t>.</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13</a:t>
            </a:fld>
            <a:endParaRPr lang="en-US" altLang="zh-TW"/>
          </a:p>
        </p:txBody>
      </p:sp>
    </p:spTree>
    <p:extLst>
      <p:ext uri="{BB962C8B-B14F-4D97-AF65-F5344CB8AC3E}">
        <p14:creationId xmlns:p14="http://schemas.microsoft.com/office/powerpoint/2010/main" val="407601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dirty="0" err="1">
                <a:solidFill>
                  <a:srgbClr val="000000"/>
                </a:solidFill>
                <a:latin typeface="Verdana" panose="020B0604030504040204" pitchFamily="34" charset="0"/>
              </a:rPr>
              <a:t>Moreover</a:t>
            </a:r>
            <a:r>
              <a:rPr lang="en-US" sz="1800" dirty="0">
                <a:solidFill>
                  <a:srgbClr val="000000"/>
                </a:solidFill>
                <a:latin typeface="Verdana" panose="020B0604030504040204" pitchFamily="34" charset="0"/>
              </a:rPr>
              <a:t>, we </a:t>
            </a:r>
            <a:r>
              <a:rPr lang="tr-TR" sz="1800" dirty="0">
                <a:solidFill>
                  <a:srgbClr val="000000"/>
                </a:solidFill>
                <a:latin typeface="Verdana" panose="020B0604030504040204" pitchFamily="34" charset="0"/>
              </a:rPr>
              <a:t>can </a:t>
            </a:r>
            <a:r>
              <a:rPr lang="tr-TR" sz="1800" dirty="0" err="1">
                <a:solidFill>
                  <a:srgbClr val="000000"/>
                </a:solidFill>
                <a:latin typeface="Verdana" panose="020B0604030504040204" pitchFamily="34" charset="0"/>
              </a:rPr>
              <a:t>change</a:t>
            </a:r>
            <a:r>
              <a:rPr lang="tr-TR" sz="1800" dirty="0">
                <a:solidFill>
                  <a:srgbClr val="000000"/>
                </a:solidFill>
                <a:latin typeface="Verdana" panose="020B0604030504040204" pitchFamily="34" charset="0"/>
              </a:rPr>
              <a:t> </a:t>
            </a:r>
            <a:r>
              <a:rPr lang="en-US" sz="1800" dirty="0">
                <a:solidFill>
                  <a:srgbClr val="000000"/>
                </a:solidFill>
                <a:latin typeface="Verdana" panose="020B0604030504040204" pitchFamily="34" charset="0"/>
              </a:rPr>
              <a:t>our antenna size by adding more patches and combine them. </a:t>
            </a:r>
            <a:endParaRPr lang="tr-TR" sz="1800" dirty="0">
              <a:solidFill>
                <a:srgbClr val="000000"/>
              </a:solidFill>
              <a:latin typeface="Verdana" panose="020B060403050404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In the figure, the gain of the antenna is significantly increased but with a tradeoff on bandwidth and </a:t>
            </a:r>
            <a:r>
              <a:rPr lang="en-US" sz="1800" dirty="0" err="1">
                <a:solidFill>
                  <a:srgbClr val="000000"/>
                </a:solidFill>
                <a:latin typeface="Verdana" panose="020B0604030504040204" pitchFamily="34" charset="0"/>
              </a:rPr>
              <a:t>complexicity</a:t>
            </a:r>
            <a:r>
              <a:rPr lang="en-US" sz="1800" dirty="0">
                <a:solidFill>
                  <a:srgbClr val="000000"/>
                </a:solidFill>
                <a:latin typeface="Verdana" panose="020B0604030504040204" pitchFamily="34" charset="0"/>
              </a:rPr>
              <a:t>.</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14</a:t>
            </a:fld>
            <a:endParaRPr lang="en-US" altLang="zh-TW"/>
          </a:p>
        </p:txBody>
      </p:sp>
    </p:spTree>
    <p:extLst>
      <p:ext uri="{BB962C8B-B14F-4D97-AF65-F5344CB8AC3E}">
        <p14:creationId xmlns:p14="http://schemas.microsoft.com/office/powerpoint/2010/main" val="85616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The feed method of the antenna is also important. There are different feed methods like coaxial feed and line feed as seen on the figures.</a:t>
            </a:r>
          </a:p>
          <a:p>
            <a:r>
              <a:rPr lang="en-US" sz="1800" dirty="0">
                <a:solidFill>
                  <a:srgbClr val="000000"/>
                </a:solidFill>
                <a:latin typeface="Verdana" panose="020B0604030504040204" pitchFamily="34" charset="0"/>
              </a:rPr>
              <a:t>We used quarter wave and inset line feeds in our designs to make it simple and use them in feed networks.</a:t>
            </a:r>
            <a:endParaRPr lang="tr-TR" sz="1800" dirty="0">
              <a:solidFill>
                <a:srgbClr val="000000"/>
              </a:solidFill>
              <a:latin typeface="Verdana" panose="020B0604030504040204" pitchFamily="34" charset="0"/>
            </a:endParaRPr>
          </a:p>
          <a:p>
            <a:endParaRPr lang="tr-TR" sz="1800" dirty="0">
              <a:solidFill>
                <a:srgbClr val="000000"/>
              </a:solidFill>
              <a:latin typeface="Verdana" panose="020B060403050404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Feed networks are needed in array antennas to feed them from one source</a:t>
            </a:r>
            <a:r>
              <a:rPr lang="tr-TR" sz="1800" dirty="0">
                <a:solidFill>
                  <a:srgbClr val="000000"/>
                </a:solidFill>
                <a:latin typeface="Verdana" panose="020B0604030504040204" pitchFamily="34" charset="0"/>
              </a:rPr>
              <a:t>.</a:t>
            </a:r>
            <a:r>
              <a:rPr lang="en-US" sz="1800" dirty="0">
                <a:solidFill>
                  <a:srgbClr val="000000"/>
                </a:solidFill>
                <a:latin typeface="Verdana" panose="020B0604030504040204" pitchFamily="34" charset="0"/>
              </a:rPr>
              <a:t> </a:t>
            </a:r>
            <a:r>
              <a:rPr lang="tr-TR" sz="1800" dirty="0">
                <a:solidFill>
                  <a:srgbClr val="000000"/>
                </a:solidFill>
                <a:latin typeface="Verdana" panose="020B0604030504040204" pitchFamily="34" charset="0"/>
              </a:rPr>
              <a:t>T</a:t>
            </a:r>
            <a:r>
              <a:rPr lang="en-US" sz="1800" dirty="0">
                <a:solidFill>
                  <a:srgbClr val="000000"/>
                </a:solidFill>
                <a:latin typeface="Verdana" panose="020B0604030504040204" pitchFamily="34" charset="0"/>
              </a:rPr>
              <a:t>he flow of power can change radiation patterns, and become more complex to impedance match. In the figure we can see two basic feed networks</a:t>
            </a:r>
            <a:r>
              <a:rPr lang="tr-TR" sz="1800" dirty="0">
                <a:solidFill>
                  <a:srgbClr val="000000"/>
                </a:solidFill>
                <a:latin typeface="Verdana" panose="020B0604030504040204" pitchFamily="34" charset="0"/>
              </a:rPr>
              <a:t>.</a:t>
            </a:r>
            <a:r>
              <a:rPr lang="en-US" sz="1800" dirty="0">
                <a:solidFill>
                  <a:srgbClr val="000000"/>
                </a:solidFill>
                <a:latin typeface="Verdana" panose="020B0604030504040204" pitchFamily="34" charset="0"/>
              </a:rPr>
              <a:t> </a:t>
            </a:r>
            <a:r>
              <a:rPr lang="tr-TR" sz="1800" dirty="0">
                <a:solidFill>
                  <a:srgbClr val="000000"/>
                </a:solidFill>
                <a:latin typeface="Verdana" panose="020B0604030504040204" pitchFamily="34" charset="0"/>
              </a:rPr>
              <a:t>W</a:t>
            </a:r>
            <a:r>
              <a:rPr lang="en-US" sz="1800" dirty="0">
                <a:solidFill>
                  <a:srgbClr val="000000"/>
                </a:solidFill>
                <a:latin typeface="Verdana" panose="020B0604030504040204" pitchFamily="34" charset="0"/>
              </a:rPr>
              <a:t>e mainly used the parallel feed networks.</a:t>
            </a:r>
            <a:endParaRPr lang="tr-TR" sz="1800" dirty="0"/>
          </a:p>
          <a:p>
            <a:endParaRPr lang="en-US" sz="1800" dirty="0">
              <a:solidFill>
                <a:srgbClr val="000000"/>
              </a:solidFill>
              <a:latin typeface="Verdana" panose="020B0604030504040204" pitchFamily="34" charset="0"/>
            </a:endParaRP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15</a:t>
            </a:fld>
            <a:endParaRPr lang="en-US" altLang="zh-TW"/>
          </a:p>
        </p:txBody>
      </p:sp>
    </p:spTree>
    <p:extLst>
      <p:ext uri="{BB962C8B-B14F-4D97-AF65-F5344CB8AC3E}">
        <p14:creationId xmlns:p14="http://schemas.microsoft.com/office/powerpoint/2010/main" val="402037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For our directive high gain antenna, we try different patch structures to obtain most optimal design, we limited our patch number to 4, because we want a small and cheap antenna.</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16</a:t>
            </a:fld>
            <a:endParaRPr lang="en-US" altLang="zh-TW"/>
          </a:p>
        </p:txBody>
      </p:sp>
    </p:spTree>
    <p:extLst>
      <p:ext uri="{BB962C8B-B14F-4D97-AF65-F5344CB8AC3E}">
        <p14:creationId xmlns:p14="http://schemas.microsoft.com/office/powerpoint/2010/main" val="59502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At the first we create a single patch from the </a:t>
            </a:r>
            <a:r>
              <a:rPr lang="en-US" sz="1800" dirty="0" err="1">
                <a:solidFill>
                  <a:srgbClr val="000000"/>
                </a:solidFill>
                <a:latin typeface="Verdana" panose="020B0604030504040204" pitchFamily="34" charset="0"/>
              </a:rPr>
              <a:t>theoritical</a:t>
            </a:r>
            <a:r>
              <a:rPr lang="en-US" sz="1800" dirty="0">
                <a:solidFill>
                  <a:srgbClr val="000000"/>
                </a:solidFill>
                <a:latin typeface="Verdana" panose="020B0604030504040204" pitchFamily="34" charset="0"/>
              </a:rPr>
              <a:t> values</a:t>
            </a:r>
            <a:r>
              <a:rPr lang="tr-TR" sz="1800" dirty="0">
                <a:solidFill>
                  <a:srgbClr val="000000"/>
                </a:solidFill>
                <a:latin typeface="Verdana" panose="020B0604030504040204" pitchFamily="34" charset="0"/>
              </a:rPr>
              <a:t>. A</a:t>
            </a:r>
            <a:r>
              <a:rPr lang="en-US" sz="1800" dirty="0">
                <a:solidFill>
                  <a:srgbClr val="000000"/>
                </a:solidFill>
                <a:latin typeface="Verdana" panose="020B0604030504040204" pitchFamily="34" charset="0"/>
              </a:rPr>
              <a:t>s you can see the S11 results is very bad because of no matching.</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17</a:t>
            </a:fld>
            <a:endParaRPr lang="en-US" altLang="zh-TW"/>
          </a:p>
        </p:txBody>
      </p:sp>
    </p:spTree>
    <p:extLst>
      <p:ext uri="{BB962C8B-B14F-4D97-AF65-F5344CB8AC3E}">
        <p14:creationId xmlns:p14="http://schemas.microsoft.com/office/powerpoint/2010/main" val="1688916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Then we adjust the geometry and added quarter wave transformer at the end of patch, the result is very satisfying, but the gain of a single patch is limited, and the radiation pattern is very spread.</a:t>
            </a:r>
          </a:p>
          <a:p>
            <a:r>
              <a:rPr lang="en-US" sz="1800" dirty="0">
                <a:solidFill>
                  <a:srgbClr val="000000"/>
                </a:solidFill>
                <a:latin typeface="Verdana" panose="020B0604030504040204" pitchFamily="34" charset="0"/>
              </a:rPr>
              <a:t>So we decided to design an array antenna.</a:t>
            </a: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18</a:t>
            </a:fld>
            <a:endParaRPr lang="en-US" altLang="zh-TW"/>
          </a:p>
        </p:txBody>
      </p:sp>
    </p:spTree>
    <p:extLst>
      <p:ext uri="{BB962C8B-B14F-4D97-AF65-F5344CB8AC3E}">
        <p14:creationId xmlns:p14="http://schemas.microsoft.com/office/powerpoint/2010/main" val="428116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In the 2x2 array, we tried to design a symmetrical structure with inset feeding and quarter wave transformer on the feed network. In the radiation pattern plot, we can say that the patches create two main lobes and because of it, the directivity angle is very bad. But we can say that, even for this </a:t>
            </a:r>
            <a:r>
              <a:rPr lang="en-US" sz="1800" dirty="0" err="1">
                <a:solidFill>
                  <a:srgbClr val="000000"/>
                </a:solidFill>
                <a:latin typeface="Verdana" panose="020B0604030504040204" pitchFamily="34" charset="0"/>
              </a:rPr>
              <a:t>spreaded</a:t>
            </a:r>
            <a:r>
              <a:rPr lang="en-US" sz="1800" dirty="0">
                <a:solidFill>
                  <a:srgbClr val="000000"/>
                </a:solidFill>
                <a:latin typeface="Verdana" panose="020B0604030504040204" pitchFamily="34" charset="0"/>
              </a:rPr>
              <a:t> pattern, the gain is increased in array structure.</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19</a:t>
            </a:fld>
            <a:endParaRPr lang="en-US" altLang="zh-TW"/>
          </a:p>
        </p:txBody>
      </p:sp>
    </p:spTree>
    <p:extLst>
      <p:ext uri="{BB962C8B-B14F-4D97-AF65-F5344CB8AC3E}">
        <p14:creationId xmlns:p14="http://schemas.microsoft.com/office/powerpoint/2010/main" val="242811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Verdana" panose="020B0604030504040204" pitchFamily="34" charset="0"/>
              </a:rPr>
              <a:t>Today, we will first give introductive information about the area.</a:t>
            </a:r>
          </a:p>
          <a:p>
            <a:r>
              <a:rPr lang="en-US" sz="1800">
                <a:solidFill>
                  <a:srgbClr val="000000"/>
                </a:solidFill>
                <a:latin typeface="Verdana" panose="020B0604030504040204" pitchFamily="34" charset="0"/>
              </a:rPr>
              <a:t>Then we will mention the problems we </a:t>
            </a:r>
            <a:r>
              <a:rPr lang="tr-TR" sz="1800">
                <a:solidFill>
                  <a:srgbClr val="000000"/>
                </a:solidFill>
                <a:latin typeface="Verdana" panose="020B0604030504040204" pitchFamily="34" charset="0"/>
              </a:rPr>
              <a:t>consider.</a:t>
            </a:r>
            <a:endParaRPr lang="en-US" sz="1800">
              <a:solidFill>
                <a:srgbClr val="000000"/>
              </a:solidFill>
              <a:latin typeface="Verdana" panose="020B0604030504040204" pitchFamily="34" charset="0"/>
            </a:endParaRPr>
          </a:p>
          <a:p>
            <a:r>
              <a:rPr lang="en-US" sz="1800">
                <a:solidFill>
                  <a:srgbClr val="000000"/>
                </a:solidFill>
                <a:latin typeface="Verdana" panose="020B0604030504040204" pitchFamily="34" charset="0"/>
              </a:rPr>
              <a:t>After that we will show our solutions, how these are resulted and the conclusion </a:t>
            </a:r>
            <a:r>
              <a:rPr lang="tr-TR" sz="1800">
                <a:solidFill>
                  <a:srgbClr val="000000"/>
                </a:solidFill>
                <a:latin typeface="Verdana" panose="020B0604030504040204" pitchFamily="34" charset="0"/>
              </a:rPr>
              <a:t>of the work</a:t>
            </a:r>
            <a:r>
              <a:rPr lang="en-US" sz="1800">
                <a:solidFill>
                  <a:srgbClr val="000000"/>
                </a:solidFill>
                <a:latin typeface="Verdana" panose="020B0604030504040204" pitchFamily="34" charset="0"/>
              </a:rPr>
              <a:t>.</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a:t>
            </a:fld>
            <a:endParaRPr lang="en-US" altLang="zh-TW"/>
          </a:p>
        </p:txBody>
      </p:sp>
    </p:spTree>
    <p:extLst>
      <p:ext uri="{BB962C8B-B14F-4D97-AF65-F5344CB8AC3E}">
        <p14:creationId xmlns:p14="http://schemas.microsoft.com/office/powerpoint/2010/main" val="356997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Then we improved the design to create one main lobe.</a:t>
            </a:r>
          </a:p>
          <a:p>
            <a:r>
              <a:rPr lang="en-US" sz="1800" dirty="0">
                <a:solidFill>
                  <a:srgbClr val="000000"/>
                </a:solidFill>
                <a:latin typeface="Verdana" panose="020B0604030504040204" pitchFamily="34" charset="0"/>
              </a:rPr>
              <a:t>We deleted the inset matching and use only quarter wave transformers. We also use different angles on the feed network to adjust patch distances. </a:t>
            </a:r>
          </a:p>
          <a:p>
            <a:r>
              <a:rPr lang="en-US" sz="1800" dirty="0">
                <a:solidFill>
                  <a:srgbClr val="000000"/>
                </a:solidFill>
                <a:latin typeface="Verdana" panose="020B0604030504040204" pitchFamily="34" charset="0"/>
              </a:rPr>
              <a:t>If we compare the resulting plot, we can say the pattern is improved and gain is increased a well amount. </a:t>
            </a:r>
          </a:p>
          <a:p>
            <a:r>
              <a:rPr lang="en-US" sz="1800" dirty="0">
                <a:solidFill>
                  <a:srgbClr val="000000"/>
                </a:solidFill>
                <a:latin typeface="Verdana" panose="020B0604030504040204" pitchFamily="34" charset="0"/>
              </a:rPr>
              <a:t>Although it satisfy our main points, we wanted a </a:t>
            </a:r>
            <a:r>
              <a:rPr lang="tr-TR" sz="1800" dirty="0" err="1">
                <a:solidFill>
                  <a:srgbClr val="000000"/>
                </a:solidFill>
                <a:latin typeface="Verdana" panose="020B0604030504040204" pitchFamily="34" charset="0"/>
              </a:rPr>
              <a:t>lower</a:t>
            </a:r>
            <a:r>
              <a:rPr lang="en-US" sz="1800" dirty="0">
                <a:solidFill>
                  <a:srgbClr val="000000"/>
                </a:solidFill>
                <a:latin typeface="Verdana" panose="020B0604030504040204" pitchFamily="34" charset="0"/>
              </a:rPr>
              <a:t> sidelobe level</a:t>
            </a:r>
            <a:r>
              <a:rPr lang="tr-TR" sz="1800" dirty="0">
                <a:solidFill>
                  <a:srgbClr val="000000"/>
                </a:solidFill>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20</a:t>
            </a:fld>
            <a:endParaRPr lang="en-US" altLang="zh-TW"/>
          </a:p>
        </p:txBody>
      </p:sp>
    </p:spTree>
    <p:extLst>
      <p:ext uri="{BB962C8B-B14F-4D97-AF65-F5344CB8AC3E}">
        <p14:creationId xmlns:p14="http://schemas.microsoft.com/office/powerpoint/2010/main" val="844399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In the 2x2 array we tried many different things to decrease the sidelobe levels, one of them is adding coaxial feed instead of side main feed.</a:t>
            </a:r>
          </a:p>
          <a:p>
            <a:r>
              <a:rPr lang="en-US" sz="1800" dirty="0">
                <a:solidFill>
                  <a:srgbClr val="000000"/>
                </a:solidFill>
                <a:latin typeface="Verdana" panose="020B0604030504040204" pitchFamily="34" charset="0"/>
              </a:rPr>
              <a:t>We throw away this design because of the results and the fabrication difficulty.</a:t>
            </a:r>
            <a:endParaRPr lang="tr-TR" sz="1800" dirty="0">
              <a:solidFill>
                <a:srgbClr val="000000"/>
              </a:solidFill>
              <a:latin typeface="Verdana" panose="020B0604030504040204" pitchFamily="34" charset="0"/>
            </a:endParaRPr>
          </a:p>
          <a:p>
            <a:endParaRPr lang="tr-TR" sz="1800" dirty="0">
              <a:solidFill>
                <a:srgbClr val="000000"/>
              </a:solidFill>
              <a:latin typeface="Verdana" panose="020B0604030504040204" pitchFamily="34" charset="0"/>
            </a:endParaRPr>
          </a:p>
          <a:p>
            <a:r>
              <a:rPr lang="en-US" sz="1800" dirty="0">
                <a:solidFill>
                  <a:srgbClr val="000000"/>
                </a:solidFill>
                <a:latin typeface="Verdana" panose="020B0604030504040204" pitchFamily="34" charset="0"/>
              </a:rPr>
              <a:t>Emre will continue with the other structures we designed.</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21</a:t>
            </a:fld>
            <a:endParaRPr lang="en-US" altLang="zh-TW"/>
          </a:p>
        </p:txBody>
      </p:sp>
    </p:spTree>
    <p:extLst>
      <p:ext uri="{BB962C8B-B14F-4D97-AF65-F5344CB8AC3E}">
        <p14:creationId xmlns:p14="http://schemas.microsoft.com/office/powerpoint/2010/main" val="1527151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Next</a:t>
            </a:r>
            <a:r>
              <a:rPr lang="tr-TR" dirty="0"/>
              <a:t>, </a:t>
            </a:r>
            <a:r>
              <a:rPr lang="tr-TR" dirty="0" err="1"/>
              <a:t>We</a:t>
            </a:r>
            <a:r>
              <a:rPr lang="tr-TR" dirty="0"/>
              <a:t> </a:t>
            </a:r>
            <a:r>
              <a:rPr lang="tr-TR" dirty="0" err="1"/>
              <a:t>desgined</a:t>
            </a:r>
            <a:r>
              <a:rPr lang="tr-TR" dirty="0"/>
              <a:t> 1x4 </a:t>
            </a:r>
            <a:r>
              <a:rPr lang="tr-TR" dirty="0" err="1"/>
              <a:t>antenna</a:t>
            </a:r>
            <a:r>
              <a:rPr lang="tr-TR" dirty="0"/>
              <a:t> </a:t>
            </a:r>
            <a:r>
              <a:rPr lang="tr-TR" dirty="0" err="1"/>
              <a:t>array</a:t>
            </a:r>
            <a:r>
              <a:rPr lang="tr-TR" dirty="0"/>
              <a:t> </a:t>
            </a:r>
            <a:r>
              <a:rPr lang="en-US" sz="1200" dirty="0">
                <a:solidFill>
                  <a:srgbClr val="000000"/>
                </a:solidFill>
                <a:latin typeface="Verdana" panose="020B0604030504040204" pitchFamily="34" charset="0"/>
              </a:rPr>
              <a:t>with </a:t>
            </a:r>
            <a:r>
              <a:rPr lang="tr-TR" sz="1200" dirty="0" err="1">
                <a:solidFill>
                  <a:srgbClr val="000000"/>
                </a:solidFill>
                <a:latin typeface="Verdana" panose="020B0604030504040204" pitchFamily="34" charset="0"/>
              </a:rPr>
              <a:t>edge</a:t>
            </a:r>
            <a:r>
              <a:rPr lang="en-US" sz="1200" dirty="0">
                <a:solidFill>
                  <a:srgbClr val="000000"/>
                </a:solidFill>
                <a:latin typeface="Verdana" panose="020B0604030504040204" pitchFamily="34" charset="0"/>
              </a:rPr>
              <a:t> feed and</a:t>
            </a:r>
            <a:r>
              <a:rPr lang="tr-TR" sz="1200" dirty="0">
                <a:solidFill>
                  <a:srgbClr val="000000"/>
                </a:solidFill>
                <a:latin typeface="Verdana" panose="020B0604030504040204" pitchFamily="34" charset="0"/>
              </a:rPr>
              <a:t> </a:t>
            </a:r>
            <a:r>
              <a:rPr lang="en-US" sz="1200" dirty="0">
                <a:solidFill>
                  <a:srgbClr val="000000"/>
                </a:solidFill>
                <a:latin typeface="Verdana" panose="020B0604030504040204" pitchFamily="34" charset="0"/>
              </a:rPr>
              <a:t>quarter wave </a:t>
            </a:r>
            <a:r>
              <a:rPr lang="en-US" sz="1200" dirty="0" err="1">
                <a:solidFill>
                  <a:srgbClr val="000000"/>
                </a:solidFill>
                <a:latin typeface="Verdana" panose="020B0604030504040204" pitchFamily="34" charset="0"/>
              </a:rPr>
              <a:t>transforme</a:t>
            </a:r>
            <a:r>
              <a:rPr lang="tr-TR" sz="1200" dirty="0">
                <a:solidFill>
                  <a:srgbClr val="000000"/>
                </a:solidFill>
                <a:latin typeface="Verdana" panose="020B0604030504040204" pitchFamily="34" charset="0"/>
              </a:rPr>
              <a:t>r. </a:t>
            </a:r>
          </a:p>
          <a:p>
            <a:endParaRPr lang="tr-TR" sz="1200" dirty="0">
              <a:solidFill>
                <a:srgbClr val="000000"/>
              </a:solidFill>
              <a:latin typeface="Verdana" panose="020B0604030504040204" pitchFamily="34" charset="0"/>
            </a:endParaRPr>
          </a:p>
          <a:p>
            <a:r>
              <a:rPr lang="en-US" sz="1800" dirty="0">
                <a:effectLst/>
                <a:latin typeface="Arial" panose="020B0604020202020204" pitchFamily="34" charset="0"/>
                <a:ea typeface="MS Mincho" panose="02020609040205080304" pitchFamily="49" charset="-128"/>
              </a:rPr>
              <a:t>In this way, designing feed network </a:t>
            </a:r>
            <a:r>
              <a:rPr lang="en-US" sz="1800" dirty="0" err="1">
                <a:effectLst/>
                <a:latin typeface="Arial" panose="020B0604020202020204" pitchFamily="34" charset="0"/>
                <a:ea typeface="MS Mincho" panose="02020609040205080304" pitchFamily="49" charset="-128"/>
              </a:rPr>
              <a:t>bec</a:t>
            </a:r>
            <a:r>
              <a:rPr lang="tr-TR" sz="1800" dirty="0">
                <a:effectLst/>
                <a:latin typeface="Arial" panose="020B0604020202020204" pitchFamily="34" charset="0"/>
                <a:ea typeface="MS Mincho" panose="02020609040205080304" pitchFamily="49" charset="-128"/>
              </a:rPr>
              <a:t>a</a:t>
            </a:r>
            <a:r>
              <a:rPr lang="en-US" sz="1800" dirty="0">
                <a:effectLst/>
                <a:latin typeface="Arial" panose="020B0604020202020204" pitchFamily="34" charset="0"/>
                <a:ea typeface="MS Mincho" panose="02020609040205080304" pitchFamily="49" charset="-128"/>
              </a:rPr>
              <a:t>me easy and unsymmetric effect of the main feed is canceled because all the patches are side by side</a:t>
            </a:r>
            <a:r>
              <a:rPr lang="tr-TR" sz="1800" dirty="0">
                <a:effectLst/>
                <a:latin typeface="Arial" panose="020B0604020202020204" pitchFamily="34" charset="0"/>
                <a:ea typeface="MS Mincho" panose="02020609040205080304" pitchFamily="49" charset="-128"/>
              </a:rPr>
              <a:t>.</a:t>
            </a:r>
            <a:endParaRPr lang="tr-TR" sz="1200" dirty="0">
              <a:solidFill>
                <a:srgbClr val="000000"/>
              </a:solidFill>
              <a:latin typeface="Verdana" panose="020B0604030504040204" pitchFamily="34" charset="0"/>
            </a:endParaRPr>
          </a:p>
          <a:p>
            <a:endParaRPr lang="tr-TR" sz="1200" dirty="0">
              <a:solidFill>
                <a:srgbClr val="000000"/>
              </a:solidFill>
              <a:latin typeface="Verdana" panose="020B0604030504040204" pitchFamily="34" charset="0"/>
            </a:endParaRPr>
          </a:p>
          <a:p>
            <a:r>
              <a:rPr lang="tr-TR" sz="1200" dirty="0">
                <a:solidFill>
                  <a:srgbClr val="000000"/>
                </a:solidFill>
                <a:latin typeface="Verdana" panose="020B0604030504040204" pitchFamily="34" charset="0"/>
              </a:rPr>
              <a:t>As </a:t>
            </a:r>
            <a:r>
              <a:rPr lang="tr-TR" sz="1200" dirty="0" err="1">
                <a:solidFill>
                  <a:srgbClr val="000000"/>
                </a:solidFill>
                <a:latin typeface="Verdana" panose="020B0604030504040204" pitchFamily="34" charset="0"/>
              </a:rPr>
              <a:t>we</a:t>
            </a:r>
            <a:r>
              <a:rPr lang="tr-TR" sz="1200" dirty="0">
                <a:solidFill>
                  <a:srgbClr val="000000"/>
                </a:solidFill>
                <a:latin typeface="Verdana" panose="020B0604030504040204" pitchFamily="34" charset="0"/>
              </a:rPr>
              <a:t> can </a:t>
            </a:r>
            <a:r>
              <a:rPr lang="tr-TR" sz="1200" dirty="0" err="1">
                <a:solidFill>
                  <a:srgbClr val="000000"/>
                </a:solidFill>
                <a:latin typeface="Verdana" panose="020B0604030504040204" pitchFamily="34" charset="0"/>
              </a:rPr>
              <a:t>see</a:t>
            </a:r>
            <a:r>
              <a:rPr lang="tr-TR" sz="1200" dirty="0">
                <a:solidFill>
                  <a:srgbClr val="000000"/>
                </a:solidFill>
                <a:latin typeface="Verdana" panose="020B0604030504040204" pitchFamily="34" charset="0"/>
              </a:rPr>
              <a:t> in </a:t>
            </a:r>
            <a:r>
              <a:rPr lang="tr-TR" sz="1200" dirty="0" err="1">
                <a:solidFill>
                  <a:srgbClr val="000000"/>
                </a:solidFill>
                <a:latin typeface="Verdana" panose="020B0604030504040204" pitchFamily="34" charset="0"/>
              </a:rPr>
              <a:t>the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radiation</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pattern</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diagram</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this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antenna</a:t>
            </a:r>
            <a:r>
              <a:rPr lang="tr-TR" sz="1200" dirty="0">
                <a:solidFill>
                  <a:srgbClr val="000000"/>
                </a:solidFill>
                <a:latin typeface="Verdana" panose="020B0604030504040204" pitchFamily="34" charset="0"/>
              </a:rPr>
              <a:t> has </a:t>
            </a:r>
            <a:r>
              <a:rPr lang="tr-TR" sz="1200" dirty="0" err="1">
                <a:solidFill>
                  <a:srgbClr val="000000"/>
                </a:solidFill>
                <a:latin typeface="Verdana" panose="020B0604030504040204" pitchFamily="34" charset="0"/>
              </a:rPr>
              <a:t>approppriate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directivity</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with</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relatively</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small</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side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lobes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Also</a:t>
            </a:r>
            <a:r>
              <a:rPr lang="tr-TR" sz="1200" dirty="0">
                <a:solidFill>
                  <a:srgbClr val="000000"/>
                </a:solidFill>
                <a:latin typeface="Verdana" panose="020B0604030504040204" pitchFamily="34" charset="0"/>
              </a:rPr>
              <a:t>, it has </a:t>
            </a:r>
            <a:r>
              <a:rPr lang="tr-TR" sz="1200" dirty="0" err="1">
                <a:solidFill>
                  <a:srgbClr val="000000"/>
                </a:solidFill>
                <a:latin typeface="Verdana" panose="020B0604030504040204" pitchFamily="34" charset="0"/>
              </a:rPr>
              <a:t>pretty</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sufficient</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gain</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level</a:t>
            </a:r>
            <a:r>
              <a:rPr lang="tr-TR" sz="1200" dirty="0">
                <a:solidFill>
                  <a:srgbClr val="000000"/>
                </a:solidFill>
                <a:latin typeface="Verdana" panose="020B0604030504040204" pitchFamily="34" charset="0"/>
              </a:rPr>
              <a:t>.</a:t>
            </a:r>
          </a:p>
          <a:p>
            <a:endParaRPr lang="tr-TR" sz="1200" dirty="0">
              <a:solidFill>
                <a:srgbClr val="000000"/>
              </a:solidFill>
              <a:latin typeface="Verdana" panose="020B0604030504040204" pitchFamily="34" charset="0"/>
            </a:endParaRPr>
          </a:p>
          <a:p>
            <a:r>
              <a:rPr lang="tr-TR" sz="1200" dirty="0" err="1">
                <a:solidFill>
                  <a:srgbClr val="000000"/>
                </a:solidFill>
                <a:latin typeface="Verdana" panose="020B0604030504040204" pitchFamily="34" charset="0"/>
              </a:rPr>
              <a:t>Ulitmately</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The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characteristic</a:t>
            </a:r>
            <a:r>
              <a:rPr lang="tr-TR" sz="1200" dirty="0">
                <a:solidFill>
                  <a:srgbClr val="000000"/>
                </a:solidFill>
                <a:latin typeface="Verdana" panose="020B0604030504040204" pitchFamily="34" charset="0"/>
              </a:rPr>
              <a:t> of </a:t>
            </a:r>
            <a:r>
              <a:rPr lang="tr-TR" sz="1200" dirty="0" err="1">
                <a:solidFill>
                  <a:srgbClr val="000000"/>
                </a:solidFill>
                <a:latin typeface="Verdana" panose="020B0604030504040204" pitchFamily="34" charset="0"/>
              </a:rPr>
              <a:t>this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antenna</a:t>
            </a:r>
            <a:r>
              <a:rPr lang="tr-TR" sz="1200" dirty="0">
                <a:solidFill>
                  <a:srgbClr val="000000"/>
                </a:solidFill>
                <a:latin typeface="Verdana" panose="020B0604030504040204" pitchFamily="34" charset="0"/>
              </a:rPr>
              <a:t> is </a:t>
            </a:r>
            <a:r>
              <a:rPr lang="tr-TR" sz="1200" dirty="0" err="1">
                <a:solidFill>
                  <a:srgbClr val="000000"/>
                </a:solidFill>
                <a:latin typeface="Verdana" panose="020B0604030504040204" pitchFamily="34" charset="0"/>
              </a:rPr>
              <a:t>what</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we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wanted</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Therefore</a:t>
            </a:r>
            <a:r>
              <a:rPr lang="tr-TR" sz="1200" dirty="0">
                <a:solidFill>
                  <a:srgbClr val="000000"/>
                </a:solidFill>
                <a:latin typeface="Verdana" panose="020B0604030504040204" pitchFamily="34" charset="0"/>
              </a:rPr>
              <a:t>, at </a:t>
            </a:r>
            <a:r>
              <a:rPr lang="tr-TR" sz="1200" dirty="0" err="1">
                <a:solidFill>
                  <a:srgbClr val="000000"/>
                </a:solidFill>
                <a:latin typeface="Verdana" panose="020B0604030504040204" pitchFamily="34" charset="0"/>
              </a:rPr>
              <a:t>our</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next</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antenna</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designs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we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focused</a:t>
            </a:r>
            <a:r>
              <a:rPr lang="tr-TR" sz="1200" dirty="0">
                <a:solidFill>
                  <a:srgbClr val="000000"/>
                </a:solidFill>
                <a:latin typeface="Verdana" panose="020B0604030504040204" pitchFamily="34" charset="0"/>
              </a:rPr>
              <a:t> on </a:t>
            </a:r>
            <a:r>
              <a:rPr lang="tr-TR" sz="1200" dirty="0" err="1">
                <a:solidFill>
                  <a:srgbClr val="000000"/>
                </a:solidFill>
                <a:latin typeface="Verdana" panose="020B0604030504040204" pitchFamily="34" charset="0"/>
              </a:rPr>
              <a:t>developping</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this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design</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for</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less</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side</a:t>
            </a:r>
            <a:r>
              <a:rPr lang="tr-TR" sz="1200" dirty="0">
                <a:solidFill>
                  <a:srgbClr val="000000"/>
                </a:solidFill>
                <a:latin typeface="Verdana" panose="020B0604030504040204" pitchFamily="34" charset="0"/>
              </a:rPr>
              <a:t> </a:t>
            </a:r>
            <a:r>
              <a:rPr lang="tr-TR" sz="1200" dirty="0" err="1">
                <a:solidFill>
                  <a:srgbClr val="000000"/>
                </a:solidFill>
                <a:latin typeface="Verdana" panose="020B0604030504040204" pitchFamily="34" charset="0"/>
              </a:rPr>
              <a:t>lobes</a:t>
            </a:r>
            <a:r>
              <a:rPr lang="tr-TR" sz="1200" dirty="0">
                <a:solidFill>
                  <a:srgbClr val="000000"/>
                </a:solidFill>
                <a:latin typeface="Verdana" panose="020B0604030504040204" pitchFamily="34" charset="0"/>
              </a:rPr>
              <a:t>.  </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22</a:t>
            </a:fld>
            <a:endParaRPr lang="en-US" altLang="zh-TW"/>
          </a:p>
        </p:txBody>
      </p:sp>
    </p:spTree>
    <p:extLst>
      <p:ext uri="{BB962C8B-B14F-4D97-AF65-F5344CB8AC3E}">
        <p14:creationId xmlns:p14="http://schemas.microsoft.com/office/powerpoint/2010/main" val="263463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dirty="0">
                <a:effectLst/>
                <a:latin typeface="Arial" panose="020B0604020202020204" pitchFamily="34" charset="0"/>
                <a:ea typeface="MS Mincho" panose="02020609040205080304" pitchFamily="49" charset="-128"/>
              </a:rPr>
              <a:t>W</a:t>
            </a:r>
            <a:r>
              <a:rPr lang="en-US" sz="1800" dirty="0">
                <a:effectLst/>
                <a:latin typeface="Arial" panose="020B0604020202020204" pitchFamily="34" charset="0"/>
                <a:ea typeface="MS Mincho" panose="02020609040205080304" pitchFamily="49" charset="-128"/>
              </a:rPr>
              <a:t>e modified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antenna</a:t>
            </a:r>
            <a:r>
              <a:rPr lang="en-US" sz="1800" dirty="0">
                <a:effectLst/>
                <a:latin typeface="Arial" panose="020B0604020202020204" pitchFamily="34" charset="0"/>
                <a:ea typeface="MS Mincho" panose="02020609040205080304" pitchFamily="49" charset="-128"/>
              </a:rPr>
              <a:t> by tilting the patches by 45 degree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and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smoothing</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edges</a:t>
            </a:r>
            <a:r>
              <a:rPr lang="en-US" sz="1800" dirty="0">
                <a:effectLst/>
                <a:latin typeface="Arial" panose="020B0604020202020204" pitchFamily="34" charset="0"/>
                <a:ea typeface="MS Mincho" panose="02020609040205080304" pitchFamily="49" charset="-128"/>
              </a:rPr>
              <a:t>.</a:t>
            </a:r>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r>
              <a:rPr lang="tr-TR" sz="1800" dirty="0">
                <a:effectLst/>
                <a:latin typeface="Arial" panose="020B0604020202020204" pitchFamily="34" charset="0"/>
                <a:ea typeface="MS Mincho" panose="02020609040205080304" pitchFamily="49" charset="-128"/>
              </a:rPr>
              <a:t>it has </a:t>
            </a:r>
            <a:r>
              <a:rPr lang="en-US" sz="1800" dirty="0">
                <a:effectLst/>
                <a:latin typeface="Arial" panose="020B0604020202020204" pitchFamily="34" charset="0"/>
                <a:ea typeface="MS Mincho" panose="02020609040205080304" pitchFamily="49" charset="-128"/>
              </a:rPr>
              <a:t>adequate </a:t>
            </a:r>
            <a:r>
              <a:rPr lang="tr-TR" sz="1800" dirty="0">
                <a:effectLst/>
                <a:latin typeface="Arial" panose="020B0604020202020204" pitchFamily="34" charset="0"/>
                <a:ea typeface="MS Mincho" panose="02020609040205080304" pitchFamily="49" charset="-128"/>
              </a:rPr>
              <a:t>S11 </a:t>
            </a:r>
            <a:r>
              <a:rPr lang="tr-TR" sz="1800" dirty="0" err="1">
                <a:effectLst/>
                <a:latin typeface="Arial" panose="020B0604020202020204" pitchFamily="34" charset="0"/>
                <a:ea typeface="MS Mincho" panose="02020609040205080304" pitchFamily="49" charset="-128"/>
              </a:rPr>
              <a:t>parameter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even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better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than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our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other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designs</a:t>
            </a:r>
            <a:r>
              <a:rPr lang="en-US"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However</a:t>
            </a:r>
            <a:r>
              <a:rPr lang="en-US" sz="1800" dirty="0">
                <a:effectLst/>
                <a:latin typeface="Arial" panose="020B0604020202020204" pitchFamily="34" charset="0"/>
                <a:ea typeface="MS Mincho" panose="02020609040205080304" pitchFamily="49" charset="-128"/>
              </a:rPr>
              <a:t>, we s</a:t>
            </a:r>
            <a:r>
              <a:rPr lang="tr-TR" sz="1800" dirty="0" err="1">
                <a:effectLst/>
                <a:latin typeface="Arial" panose="020B0604020202020204" pitchFamily="34" charset="0"/>
                <a:ea typeface="MS Mincho" panose="02020609040205080304" pitchFamily="49" charset="-128"/>
              </a:rPr>
              <a:t>aw</a:t>
            </a:r>
            <a:r>
              <a:rPr lang="en-US" sz="1800" dirty="0">
                <a:effectLst/>
                <a:latin typeface="Arial" panose="020B0604020202020204" pitchFamily="34" charset="0"/>
                <a:ea typeface="MS Mincho" panose="02020609040205080304" pitchFamily="49" charset="-128"/>
              </a:rPr>
              <a:t> decrement at gain and </a:t>
            </a:r>
            <a:r>
              <a:rPr lang="tr-TR" sz="1800" dirty="0" err="1">
                <a:effectLst/>
                <a:latin typeface="Arial" panose="020B0604020202020204" pitchFamily="34" charset="0"/>
                <a:ea typeface="MS Mincho" panose="02020609040205080304" pitchFamily="49" charset="-128"/>
              </a:rPr>
              <a:t>increament</a:t>
            </a:r>
            <a:r>
              <a:rPr lang="tr-TR" sz="1800" dirty="0">
                <a:effectLst/>
                <a:latin typeface="Arial" panose="020B0604020202020204" pitchFamily="34" charset="0"/>
                <a:ea typeface="MS Mincho" panose="02020609040205080304" pitchFamily="49" charset="-128"/>
              </a:rPr>
              <a:t> at</a:t>
            </a:r>
            <a:r>
              <a:rPr lang="en-US" sz="1800" dirty="0">
                <a:effectLst/>
                <a:latin typeface="Arial" panose="020B0604020202020204" pitchFamily="34" charset="0"/>
                <a:ea typeface="MS Mincho" panose="02020609040205080304" pitchFamily="49" charset="-128"/>
              </a:rPr>
              <a:t> side lobes as seen in the figure </a:t>
            </a:r>
            <a:r>
              <a:rPr lang="tr-TR" sz="1800" dirty="0" err="1">
                <a:effectLst/>
                <a:latin typeface="Arial" panose="020B0604020202020204" pitchFamily="34" charset="0"/>
                <a:ea typeface="MS Mincho" panose="02020609040205080304" pitchFamily="49" charset="-128"/>
              </a:rPr>
              <a:t>below</a:t>
            </a:r>
            <a:r>
              <a:rPr lang="tr-TR" sz="1800" dirty="0">
                <a:effectLst/>
                <a:latin typeface="Arial" panose="020B0604020202020204" pitchFamily="34" charset="0"/>
                <a:ea typeface="MS Mincho" panose="02020609040205080304" pitchFamily="49" charset="-128"/>
              </a:rPr>
              <a:t>.</a:t>
            </a:r>
            <a:r>
              <a:rPr lang="en-US" sz="1800" dirty="0">
                <a:effectLst/>
                <a:latin typeface="Arial" panose="020B0604020202020204" pitchFamily="34" charset="0"/>
                <a:ea typeface="MS Mincho" panose="02020609040205080304" pitchFamily="49" charset="-128"/>
              </a:rPr>
              <a:t> </a:t>
            </a:r>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Therefore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wanted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to</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focus</a:t>
            </a:r>
            <a:r>
              <a:rPr lang="tr-TR" sz="1800" dirty="0">
                <a:effectLst/>
                <a:latin typeface="Arial" panose="020B0604020202020204" pitchFamily="34" charset="0"/>
                <a:ea typeface="MS Mincho" panose="02020609040205080304" pitchFamily="49" charset="-128"/>
              </a:rPr>
              <a:t> on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antenna</a:t>
            </a:r>
            <a:r>
              <a:rPr lang="tr-TR" sz="1800" dirty="0">
                <a:effectLst/>
                <a:latin typeface="Arial" panose="020B0604020202020204" pitchFamily="34" charset="0"/>
                <a:ea typeface="MS Mincho" panose="02020609040205080304" pitchFamily="49" charset="-128"/>
              </a:rPr>
              <a:t> I </a:t>
            </a:r>
            <a:r>
              <a:rPr lang="tr-TR" sz="1800" dirty="0" err="1">
                <a:effectLst/>
                <a:latin typeface="Arial" panose="020B0604020202020204" pitchFamily="34" charset="0"/>
                <a:ea typeface="MS Mincho" panose="02020609040205080304" pitchFamily="49" charset="-128"/>
              </a:rPr>
              <a:t>mentioned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earlier</a:t>
            </a:r>
            <a:r>
              <a:rPr lang="tr-TR" sz="1800" dirty="0">
                <a:effectLst/>
                <a:latin typeface="Arial" panose="020B0604020202020204" pitchFamily="34" charset="0"/>
                <a:ea typeface="MS Mincho" panose="02020609040205080304" pitchFamily="49" charset="-128"/>
              </a:rPr>
              <a: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23</a:t>
            </a:fld>
            <a:endParaRPr lang="en-US" altLang="zh-TW"/>
          </a:p>
        </p:txBody>
      </p:sp>
    </p:spTree>
    <p:extLst>
      <p:ext uri="{BB962C8B-B14F-4D97-AF65-F5344CB8AC3E}">
        <p14:creationId xmlns:p14="http://schemas.microsoft.com/office/powerpoint/2010/main" val="2234138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This</a:t>
            </a:r>
            <a:r>
              <a:rPr lang="tr-TR" dirty="0"/>
              <a:t> is </a:t>
            </a:r>
            <a:r>
              <a:rPr lang="tr-TR" dirty="0" err="1"/>
              <a:t>our</a:t>
            </a:r>
            <a:r>
              <a:rPr lang="tr-TR" dirty="0"/>
              <a:t> final </a:t>
            </a:r>
            <a:r>
              <a:rPr lang="tr-TR" dirty="0" err="1"/>
              <a:t>antenna</a:t>
            </a:r>
            <a:r>
              <a:rPr lang="tr-TR" dirty="0"/>
              <a:t> </a:t>
            </a:r>
            <a:r>
              <a:rPr lang="tr-TR" dirty="0" err="1"/>
              <a:t>design</a:t>
            </a:r>
            <a:r>
              <a:rPr lang="tr-TR" dirty="0"/>
              <a:t>. </a:t>
            </a:r>
            <a:r>
              <a:rPr lang="tr-TR" dirty="0" err="1"/>
              <a:t>We</a:t>
            </a:r>
            <a:r>
              <a:rPr lang="tr-TR" dirty="0"/>
              <a:t> </a:t>
            </a:r>
            <a:r>
              <a:rPr lang="tr-TR" dirty="0" err="1"/>
              <a:t>developed</a:t>
            </a:r>
            <a:r>
              <a:rPr lang="tr-TR" dirty="0"/>
              <a:t> </a:t>
            </a:r>
            <a:r>
              <a:rPr lang="tr-TR" dirty="0" err="1"/>
              <a:t>the</a:t>
            </a:r>
            <a:r>
              <a:rPr lang="tr-TR" dirty="0"/>
              <a:t> </a:t>
            </a:r>
            <a:r>
              <a:rPr lang="tr-TR" dirty="0" err="1"/>
              <a:t>antenna</a:t>
            </a:r>
            <a:r>
              <a:rPr lang="tr-TR" dirty="0"/>
              <a:t> </a:t>
            </a:r>
            <a:r>
              <a:rPr lang="tr-TR" dirty="0" err="1"/>
              <a:t>by</a:t>
            </a:r>
            <a:r>
              <a:rPr lang="tr-TR" dirty="0"/>
              <a:t> </a:t>
            </a:r>
            <a:r>
              <a:rPr lang="tr-TR" dirty="0" err="1"/>
              <a:t>smoothing</a:t>
            </a:r>
            <a:r>
              <a:rPr lang="tr-TR" dirty="0"/>
              <a:t> </a:t>
            </a:r>
            <a:r>
              <a:rPr lang="tr-TR" dirty="0" err="1"/>
              <a:t>the</a:t>
            </a:r>
            <a:r>
              <a:rPr lang="tr-TR" dirty="0"/>
              <a:t> </a:t>
            </a:r>
            <a:r>
              <a:rPr lang="tr-TR" dirty="0" err="1"/>
              <a:t>edges</a:t>
            </a:r>
            <a:r>
              <a:rPr lang="tr-TR" dirty="0"/>
              <a:t>, </a:t>
            </a:r>
            <a:r>
              <a:rPr lang="tr-TR" dirty="0" err="1"/>
              <a:t>and</a:t>
            </a:r>
            <a:r>
              <a:rPr lang="tr-TR" dirty="0"/>
              <a:t> </a:t>
            </a:r>
            <a:r>
              <a:rPr lang="tr-TR" dirty="0" err="1"/>
              <a:t>changing</a:t>
            </a:r>
            <a:r>
              <a:rPr lang="tr-TR" dirty="0"/>
              <a:t> </a:t>
            </a:r>
            <a:r>
              <a:rPr lang="tr-TR" dirty="0" err="1"/>
              <a:t>other</a:t>
            </a:r>
            <a:r>
              <a:rPr lang="tr-TR" dirty="0"/>
              <a:t> </a:t>
            </a:r>
            <a:r>
              <a:rPr lang="tr-TR" dirty="0" err="1"/>
              <a:t>parameters</a:t>
            </a:r>
            <a:r>
              <a:rPr lang="tr-TR" dirty="0"/>
              <a:t> </a:t>
            </a:r>
            <a:r>
              <a:rPr lang="tr-TR" dirty="0" err="1"/>
              <a:t>ittertively</a:t>
            </a:r>
            <a:r>
              <a:rPr lang="tr-TR" dirty="0"/>
              <a:t> </a:t>
            </a:r>
            <a:r>
              <a:rPr lang="tr-TR" dirty="0" err="1"/>
              <a:t>to</a:t>
            </a:r>
            <a:r>
              <a:rPr lang="tr-TR" dirty="0"/>
              <a:t> </a:t>
            </a:r>
            <a:r>
              <a:rPr lang="tr-TR" dirty="0" err="1"/>
              <a:t>find</a:t>
            </a:r>
            <a:r>
              <a:rPr lang="tr-TR" dirty="0"/>
              <a:t> </a:t>
            </a:r>
            <a:r>
              <a:rPr lang="tr-TR" dirty="0" err="1"/>
              <a:t>the</a:t>
            </a:r>
            <a:r>
              <a:rPr lang="tr-TR" dirty="0"/>
              <a:t> </a:t>
            </a:r>
            <a:r>
              <a:rPr lang="tr-TR" dirty="0" err="1"/>
              <a:t>best</a:t>
            </a:r>
            <a:r>
              <a:rPr lang="tr-TR" dirty="0"/>
              <a:t> </a:t>
            </a:r>
            <a:r>
              <a:rPr lang="tr-TR" dirty="0" err="1"/>
              <a:t>one</a:t>
            </a:r>
            <a:r>
              <a:rPr lang="tr-TR" dirty="0"/>
              <a:t> </a:t>
            </a:r>
            <a:r>
              <a:rPr lang="tr-TR" dirty="0" err="1"/>
              <a:t>possible</a:t>
            </a:r>
            <a:r>
              <a:rPr lang="tr-TR" dirty="0"/>
              <a:t>. </a:t>
            </a:r>
            <a:br>
              <a:rPr lang="tr-TR" dirty="0"/>
            </a:br>
            <a:br>
              <a:rPr lang="tr-TR" dirty="0"/>
            </a:br>
            <a:r>
              <a:rPr lang="tr-TR" dirty="0"/>
              <a:t>As </a:t>
            </a:r>
            <a:r>
              <a:rPr lang="tr-TR" dirty="0" err="1"/>
              <a:t>seen</a:t>
            </a:r>
            <a:r>
              <a:rPr lang="tr-TR" dirty="0"/>
              <a:t> in </a:t>
            </a:r>
            <a:r>
              <a:rPr lang="tr-TR" dirty="0" err="1"/>
              <a:t>the</a:t>
            </a:r>
            <a:r>
              <a:rPr lang="tr-TR" dirty="0"/>
              <a:t> </a:t>
            </a:r>
            <a:r>
              <a:rPr lang="tr-TR" dirty="0" err="1"/>
              <a:t>radiation</a:t>
            </a:r>
            <a:r>
              <a:rPr lang="tr-TR" dirty="0"/>
              <a:t> </a:t>
            </a:r>
            <a:r>
              <a:rPr lang="tr-TR" dirty="0" err="1"/>
              <a:t>pattern</a:t>
            </a:r>
            <a:r>
              <a:rPr lang="tr-TR" dirty="0"/>
              <a:t>, </a:t>
            </a:r>
            <a:r>
              <a:rPr lang="tr-TR" dirty="0" err="1"/>
              <a:t>we</a:t>
            </a:r>
            <a:r>
              <a:rPr lang="tr-TR" dirty="0"/>
              <a:t> </a:t>
            </a:r>
            <a:r>
              <a:rPr lang="tr-TR" dirty="0" err="1"/>
              <a:t>reduced</a:t>
            </a:r>
            <a:r>
              <a:rPr lang="tr-TR" dirty="0"/>
              <a:t> </a:t>
            </a:r>
            <a:r>
              <a:rPr lang="tr-TR" dirty="0" err="1"/>
              <a:t>the</a:t>
            </a:r>
            <a:r>
              <a:rPr lang="tr-TR" dirty="0"/>
              <a:t> </a:t>
            </a:r>
            <a:r>
              <a:rPr lang="tr-TR" dirty="0" err="1"/>
              <a:t>side</a:t>
            </a:r>
            <a:r>
              <a:rPr lang="tr-TR" dirty="0"/>
              <a:t> </a:t>
            </a:r>
            <a:r>
              <a:rPr lang="tr-TR" dirty="0" err="1"/>
              <a:t>lobes</a:t>
            </a:r>
            <a:r>
              <a:rPr lang="tr-TR" dirty="0"/>
              <a:t> </a:t>
            </a:r>
            <a:r>
              <a:rPr lang="tr-TR" dirty="0" err="1"/>
              <a:t>significantly</a:t>
            </a:r>
            <a:r>
              <a:rPr lang="tr-TR" dirty="0"/>
              <a:t> </a:t>
            </a:r>
            <a:r>
              <a:rPr lang="tr-TR" dirty="0" err="1"/>
              <a:t>by</a:t>
            </a:r>
            <a:r>
              <a:rPr lang="tr-TR" dirty="0"/>
              <a:t> </a:t>
            </a:r>
            <a:r>
              <a:rPr lang="tr-TR" dirty="0" err="1"/>
              <a:t>increasing</a:t>
            </a:r>
            <a:r>
              <a:rPr lang="tr-TR" dirty="0"/>
              <a:t> </a:t>
            </a:r>
            <a:r>
              <a:rPr lang="tr-TR" dirty="0" err="1"/>
              <a:t>the</a:t>
            </a:r>
            <a:r>
              <a:rPr lang="tr-TR" dirty="0"/>
              <a:t> </a:t>
            </a:r>
            <a:r>
              <a:rPr lang="tr-TR" dirty="0" err="1"/>
              <a:t>gain</a:t>
            </a:r>
            <a:r>
              <a:rPr lang="tr-TR" dirty="0"/>
              <a:t> </a:t>
            </a:r>
            <a:r>
              <a:rPr lang="tr-TR" dirty="0" err="1"/>
              <a:t>to</a:t>
            </a:r>
            <a:r>
              <a:rPr lang="tr-TR" dirty="0"/>
              <a:t> 8.89dBi. </a:t>
            </a:r>
          </a:p>
          <a:p>
            <a:endParaRPr lang="tr-TR" dirty="0"/>
          </a:p>
          <a:p>
            <a:r>
              <a:rPr lang="en-US" sz="1800" dirty="0">
                <a:effectLst/>
                <a:latin typeface="Arial" panose="020B0604020202020204" pitchFamily="34" charset="0"/>
                <a:ea typeface="MS Mincho" panose="02020609040205080304" pitchFamily="49" charset="-128"/>
              </a:rPr>
              <a:t>After deciding the structure and the fabrication process, we wanted to optimize the design for non-professional production. </a:t>
            </a:r>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24</a:t>
            </a:fld>
            <a:endParaRPr lang="en-US" altLang="zh-TW"/>
          </a:p>
        </p:txBody>
      </p:sp>
    </p:spTree>
    <p:extLst>
      <p:ext uri="{BB962C8B-B14F-4D97-AF65-F5344CB8AC3E}">
        <p14:creationId xmlns:p14="http://schemas.microsoft.com/office/powerpoint/2010/main" val="1402752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200" dirty="0">
                <a:effectLst/>
                <a:latin typeface="Arial" panose="020B0604020202020204" pitchFamily="34" charset="0"/>
                <a:ea typeface="MS Mincho" panose="02020609040205080304" pitchFamily="49" charset="-128"/>
              </a:rPr>
              <a:t>For this optimization,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we</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increased</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the</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bandwidth</a:t>
            </a:r>
            <a:r>
              <a:rPr lang="tr-TR" sz="1200" dirty="0">
                <a:effectLst/>
                <a:latin typeface="Arial" panose="020B0604020202020204" pitchFamily="34" charset="0"/>
                <a:ea typeface="MS Mincho" panose="02020609040205080304" pitchFamily="49" charset="-128"/>
              </a:rPr>
              <a:t> of </a:t>
            </a:r>
            <a:r>
              <a:rPr lang="tr-TR" sz="1200" dirty="0" err="1">
                <a:effectLst/>
                <a:latin typeface="Arial" panose="020B0604020202020204" pitchFamily="34" charset="0"/>
                <a:ea typeface="MS Mincho" panose="02020609040205080304" pitchFamily="49" charset="-128"/>
              </a:rPr>
              <a:t>the</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antenna</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to</a:t>
            </a:r>
            <a:r>
              <a:rPr lang="tr-TR" sz="1200" dirty="0">
                <a:effectLst/>
                <a:latin typeface="Arial" panose="020B0604020202020204" pitchFamily="34" charset="0"/>
                <a:ea typeface="MS Mincho" panose="02020609040205080304" pitchFamily="49" charset="-128"/>
              </a:rPr>
              <a:t> minimize </a:t>
            </a:r>
            <a:r>
              <a:rPr lang="tr-TR" sz="1200" dirty="0" err="1">
                <a:effectLst/>
                <a:latin typeface="Arial" panose="020B0604020202020204" pitchFamily="34" charset="0"/>
                <a:ea typeface="MS Mincho" panose="02020609040205080304" pitchFamily="49" charset="-128"/>
              </a:rPr>
              <a:t>any</a:t>
            </a:r>
            <a:r>
              <a:rPr lang="tr-TR" sz="1200" dirty="0">
                <a:effectLst/>
                <a:latin typeface="Arial" panose="020B0604020202020204" pitchFamily="34" charset="0"/>
                <a:ea typeface="MS Mincho" panose="02020609040205080304" pitchFamily="49" charset="-128"/>
              </a:rPr>
              <a:t> S11 </a:t>
            </a:r>
            <a:r>
              <a:rPr lang="tr-TR" sz="1200" dirty="0" err="1">
                <a:effectLst/>
                <a:latin typeface="Arial" panose="020B0604020202020204" pitchFamily="34" charset="0"/>
                <a:ea typeface="MS Mincho" panose="02020609040205080304" pitchFamily="49" charset="-128"/>
              </a:rPr>
              <a:t>shift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effect</a:t>
            </a:r>
            <a:r>
              <a:rPr lang="tr-TR" sz="1200" dirty="0">
                <a:effectLst/>
                <a:latin typeface="Arial" panose="020B0604020202020204" pitchFamily="34" charset="0"/>
                <a:ea typeface="MS Mincho" panose="02020609040205080304" pitchFamily="49" charset="-128"/>
              </a:rPr>
              <a:t>. </a:t>
            </a:r>
            <a:endParaRPr lang="tr-TR" dirty="0"/>
          </a:p>
          <a:p>
            <a:endParaRPr lang="tr-TR" dirty="0"/>
          </a:p>
          <a:p>
            <a:r>
              <a:rPr lang="tr-TR" sz="1800" dirty="0" err="1">
                <a:effectLst/>
                <a:latin typeface="Arial" panose="020B0604020202020204" pitchFamily="34" charset="0"/>
                <a:ea typeface="MS Mincho" panose="02020609040205080304" pitchFamily="49" charset="-128"/>
              </a:rPr>
              <a:t>To</a:t>
            </a:r>
            <a:r>
              <a:rPr lang="en-US" sz="1800" dirty="0">
                <a:effectLst/>
                <a:latin typeface="Arial" panose="020B0604020202020204" pitchFamily="34" charset="0"/>
                <a:ea typeface="MS Mincho" panose="02020609040205080304" pitchFamily="49" charset="-128"/>
              </a:rPr>
              <a:t> increase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bandwidth</a:t>
            </a:r>
            <a:r>
              <a:rPr lang="en-US" sz="1800" dirty="0">
                <a:effectLst/>
                <a:latin typeface="Arial" panose="020B0604020202020204" pitchFamily="34" charset="0"/>
                <a:ea typeface="MS Mincho" panose="02020609040205080304" pitchFamily="49" charset="-128"/>
              </a:rPr>
              <a:t> we tried to </a:t>
            </a:r>
            <a:r>
              <a:rPr lang="tr-TR" sz="1800" dirty="0" err="1">
                <a:effectLst/>
                <a:latin typeface="Arial" panose="020B0604020202020204" pitchFamily="34" charset="0"/>
                <a:ea typeface="MS Mincho" panose="02020609040205080304" pitchFamily="49" charset="-128"/>
              </a:rPr>
              <a:t>smooth</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edges</a:t>
            </a:r>
            <a:r>
              <a:rPr lang="tr-TR" sz="1800" dirty="0">
                <a:effectLst/>
                <a:latin typeface="Arial" panose="020B0604020202020204" pitchFamily="34" charset="0"/>
                <a:ea typeface="MS Mincho" panose="02020609040205080304" pitchFamily="49" charset="-128"/>
              </a:rPr>
              <a:t> of </a:t>
            </a:r>
            <a:r>
              <a:rPr lang="tr-TR" sz="1800" dirty="0" err="1">
                <a:effectLst/>
                <a:latin typeface="Arial" panose="020B0604020202020204" pitchFamily="34" charset="0"/>
                <a:ea typeface="MS Mincho" panose="02020609040205080304" pitchFamily="49" charset="-128"/>
              </a:rPr>
              <a:t>feed</a:t>
            </a:r>
            <a:r>
              <a:rPr lang="tr-TR" sz="1800" dirty="0">
                <a:effectLst/>
                <a:latin typeface="Arial" panose="020B0604020202020204" pitchFamily="34" charset="0"/>
                <a:ea typeface="MS Mincho" panose="02020609040205080304" pitchFamily="49" charset="-128"/>
              </a:rPr>
              <a:t> network</a:t>
            </a:r>
            <a:r>
              <a:rPr lang="en-US" sz="1800" dirty="0">
                <a:effectLst/>
                <a:latin typeface="Arial" panose="020B0604020202020204" pitchFamily="34" charset="0"/>
                <a:ea typeface="MS Mincho" panose="02020609040205080304" pitchFamily="49" charset="-128"/>
              </a:rPr>
              <a:t>.</a:t>
            </a:r>
            <a:r>
              <a:rPr lang="tr-TR" sz="1800" dirty="0">
                <a:effectLst/>
                <a:latin typeface="Arial" panose="020B0604020202020204" pitchFamily="34" charset="0"/>
                <a:ea typeface="MS Mincho" panose="02020609040205080304" pitchFamily="49" charset="-128"/>
              </a:rPr>
              <a:t> W</a:t>
            </a:r>
            <a:r>
              <a:rPr lang="en-US" sz="1800" dirty="0">
                <a:effectLst/>
                <a:latin typeface="Arial" panose="020B0604020202020204" pitchFamily="34" charset="0"/>
                <a:ea typeface="MS Mincho" panose="02020609040205080304" pitchFamily="49" charset="-128"/>
              </a:rPr>
              <a:t>e s</a:t>
            </a:r>
            <a:r>
              <a:rPr lang="tr-TR" sz="1800" dirty="0" err="1">
                <a:effectLst/>
                <a:latin typeface="Arial" panose="020B0604020202020204" pitchFamily="34" charset="0"/>
                <a:ea typeface="MS Mincho" panose="02020609040205080304" pitchFamily="49" charset="-128"/>
              </a:rPr>
              <a:t>weeped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parameter</a:t>
            </a:r>
            <a:r>
              <a:rPr lang="en-US"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itteratively</a:t>
            </a:r>
            <a:r>
              <a:rPr lang="tr-TR" sz="1800" dirty="0">
                <a:effectLst/>
                <a:latin typeface="Arial" panose="020B0604020202020204" pitchFamily="34" charset="0"/>
                <a:ea typeface="MS Mincho" panose="02020609040205080304" pitchFamily="49" charset="-128"/>
              </a:rPr>
              <a:t> </a:t>
            </a:r>
            <a:r>
              <a:rPr lang="en-US" sz="1800" dirty="0">
                <a:effectLst/>
                <a:latin typeface="Arial" panose="020B0604020202020204" pitchFamily="34" charset="0"/>
                <a:ea typeface="MS Mincho" panose="02020609040205080304" pitchFamily="49" charset="-128"/>
              </a:rPr>
              <a:t>to find the optimal </a:t>
            </a:r>
            <a:r>
              <a:rPr lang="tr-TR" sz="1800" dirty="0" err="1">
                <a:effectLst/>
                <a:latin typeface="Arial" panose="020B0604020202020204" pitchFamily="34" charset="0"/>
                <a:ea typeface="MS Mincho" panose="02020609040205080304" pitchFamily="49" charset="-128"/>
              </a:rPr>
              <a:t>smothness</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level</a:t>
            </a:r>
            <a:r>
              <a:rPr lang="tr-TR" sz="1800" dirty="0">
                <a:effectLst/>
                <a:latin typeface="Arial" panose="020B0604020202020204" pitchFamily="34" charset="0"/>
                <a:ea typeface="MS Mincho" panose="02020609040205080304" pitchFamily="49" charset="-128"/>
              </a:rPr>
              <a:t>.</a:t>
            </a:r>
          </a:p>
          <a:p>
            <a:endParaRPr lang="tr-TR" sz="1800" dirty="0">
              <a:effectLst/>
              <a:latin typeface="Arial" panose="020B0604020202020204" pitchFamily="34" charset="0"/>
              <a:ea typeface="MS Mincho" panose="02020609040205080304" pitchFamily="49" charset="-128"/>
            </a:endParaRPr>
          </a:p>
          <a:p>
            <a:r>
              <a:rPr lang="tr-TR" sz="1800" dirty="0">
                <a:effectLst/>
                <a:latin typeface="Arial" panose="020B0604020202020204" pitchFamily="34" charset="0"/>
                <a:ea typeface="MS Mincho" panose="02020609040205080304" pitchFamily="49" charset="-128"/>
              </a:rPr>
              <a:t>As </a:t>
            </a:r>
            <a:r>
              <a:rPr lang="tr-TR" sz="1800" dirty="0" err="1">
                <a:effectLst/>
                <a:latin typeface="Arial" panose="020B0604020202020204" pitchFamily="34" charset="0"/>
                <a:ea typeface="MS Mincho" panose="02020609040205080304" pitchFamily="49" charset="-128"/>
              </a:rPr>
              <a:t>you</a:t>
            </a:r>
            <a:r>
              <a:rPr lang="tr-TR" sz="1800" dirty="0">
                <a:effectLst/>
                <a:latin typeface="Arial" panose="020B0604020202020204" pitchFamily="34" charset="0"/>
                <a:ea typeface="MS Mincho" panose="02020609040205080304" pitchFamily="49" charset="-128"/>
              </a:rPr>
              <a:t> can </a:t>
            </a:r>
            <a:r>
              <a:rPr lang="tr-TR" sz="1800" dirty="0" err="1">
                <a:effectLst/>
                <a:latin typeface="Arial" panose="020B0604020202020204" pitchFamily="34" charset="0"/>
                <a:ea typeface="MS Mincho" panose="02020609040205080304" pitchFamily="49" charset="-128"/>
              </a:rPr>
              <a:t>see</a:t>
            </a:r>
            <a:r>
              <a:rPr lang="tr-TR" sz="1800" dirty="0">
                <a:effectLst/>
                <a:latin typeface="Arial" panose="020B0604020202020204" pitchFamily="34" charset="0"/>
                <a:ea typeface="MS Mincho" panose="02020609040205080304" pitchFamily="49" charset="-128"/>
              </a:rPr>
              <a:t> in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figüre,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antenna</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bandwidth</a:t>
            </a:r>
            <a:r>
              <a:rPr lang="tr-TR" sz="1800" dirty="0">
                <a:effectLst/>
                <a:latin typeface="Arial" panose="020B0604020202020204" pitchFamily="34" charset="0"/>
                <a:ea typeface="MS Mincho" panose="02020609040205080304" pitchFamily="49" charset="-128"/>
              </a:rPr>
              <a:t> is </a:t>
            </a:r>
            <a:r>
              <a:rPr lang="tr-TR" sz="1800" dirty="0" err="1">
                <a:effectLst/>
                <a:latin typeface="Arial" panose="020B0604020202020204" pitchFamily="34" charset="0"/>
                <a:ea typeface="MS Mincho" panose="02020609040205080304" pitchFamily="49" charset="-128"/>
              </a:rPr>
              <a:t>increased</a:t>
            </a:r>
            <a:r>
              <a:rPr lang="tr-TR" sz="1800" dirty="0">
                <a:effectLst/>
                <a:latin typeface="Arial" panose="020B0604020202020204" pitchFamily="34" charset="0"/>
                <a:ea typeface="MS Mincho" panose="02020609040205080304" pitchFamily="49" charset="-128"/>
              </a:rPr>
              <a: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25</a:t>
            </a:fld>
            <a:endParaRPr lang="en-US" altLang="zh-TW"/>
          </a:p>
        </p:txBody>
      </p:sp>
    </p:spTree>
    <p:extLst>
      <p:ext uri="{BB962C8B-B14F-4D97-AF65-F5344CB8AC3E}">
        <p14:creationId xmlns:p14="http://schemas.microsoft.com/office/powerpoint/2010/main" val="252319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err="1">
                <a:effectLst/>
                <a:latin typeface="Arial" panose="020B0604020202020204" pitchFamily="34" charset="0"/>
                <a:ea typeface="MS Mincho" panose="02020609040205080304" pitchFamily="49" charset="-128"/>
              </a:rPr>
              <a:t>Then</a:t>
            </a:r>
            <a:r>
              <a:rPr lang="tr-TR" sz="1200" dirty="0">
                <a:effectLst/>
                <a:latin typeface="Arial" panose="020B0604020202020204" pitchFamily="34" charset="0"/>
                <a:ea typeface="MS Mincho" panose="02020609040205080304" pitchFamily="49" charset="-128"/>
              </a:rPr>
              <a:t>, </a:t>
            </a:r>
            <a:r>
              <a:rPr lang="en-US" sz="1200" dirty="0">
                <a:effectLst/>
                <a:latin typeface="Arial" panose="020B0604020202020204" pitchFamily="34" charset="0"/>
                <a:ea typeface="MS Mincho" panose="02020609040205080304" pitchFamily="49" charset="-128"/>
              </a:rPr>
              <a:t>we </a:t>
            </a:r>
            <a:r>
              <a:rPr lang="tr-TR" sz="1200" dirty="0" err="1">
                <a:effectLst/>
                <a:latin typeface="Arial" panose="020B0604020202020204" pitchFamily="34" charset="0"/>
                <a:ea typeface="MS Mincho" panose="02020609040205080304" pitchFamily="49" charset="-128"/>
              </a:rPr>
              <a:t>tested</a:t>
            </a:r>
            <a:r>
              <a:rPr lang="en-US"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different</a:t>
            </a:r>
            <a:r>
              <a:rPr lang="en-US" sz="1200" dirty="0">
                <a:effectLst/>
                <a:latin typeface="Arial" panose="020B0604020202020204" pitchFamily="34" charset="0"/>
                <a:ea typeface="MS Mincho" panose="02020609040205080304" pitchFamily="49" charset="-128"/>
              </a:rPr>
              <a:t> dielectric constant parameter</a:t>
            </a:r>
            <a:r>
              <a:rPr lang="tr-TR" sz="1200" dirty="0">
                <a:effectLst/>
                <a:latin typeface="Arial" panose="020B0604020202020204" pitchFamily="34" charset="0"/>
                <a:ea typeface="MS Mincho" panose="02020609040205080304" pitchFamily="49" charset="-128"/>
              </a:rPr>
              <a:t>s</a:t>
            </a:r>
            <a:r>
              <a:rPr lang="en-US" sz="1200" dirty="0">
                <a:effectLst/>
                <a:latin typeface="Arial" panose="020B0604020202020204" pitchFamily="34" charset="0"/>
                <a:ea typeface="MS Mincho" panose="02020609040205080304" pitchFamily="49" charset="-128"/>
              </a:rPr>
              <a:t> due to </a:t>
            </a:r>
            <a:r>
              <a:rPr lang="tr-TR" sz="1200" dirty="0" err="1">
                <a:effectLst/>
                <a:latin typeface="Arial" panose="020B0604020202020204" pitchFamily="34" charset="0"/>
                <a:ea typeface="MS Mincho" panose="02020609040205080304" pitchFamily="49" charset="-128"/>
              </a:rPr>
              <a:t>non</a:t>
            </a:r>
            <a:r>
              <a:rPr lang="tr-TR" sz="1200" dirty="0">
                <a:effectLst/>
                <a:latin typeface="Arial" panose="020B0604020202020204" pitchFamily="34" charset="0"/>
                <a:ea typeface="MS Mincho" panose="02020609040205080304" pitchFamily="49" charset="-128"/>
              </a:rPr>
              <a:t> Professional </a:t>
            </a:r>
            <a:r>
              <a:rPr lang="tr-TR" sz="1200" dirty="0" err="1">
                <a:effectLst/>
                <a:latin typeface="Arial" panose="020B0604020202020204" pitchFamily="34" charset="0"/>
                <a:ea typeface="MS Mincho" panose="02020609040205080304" pitchFamily="49" charset="-128"/>
              </a:rPr>
              <a:t>fabrication</a:t>
            </a:r>
            <a:r>
              <a:rPr lang="en-US" sz="1200" dirty="0">
                <a:effectLst/>
                <a:latin typeface="Arial" panose="020B0604020202020204" pitchFamily="34" charset="0"/>
                <a:ea typeface="MS Mincho" panose="02020609040205080304" pitchFamily="49" charset="-128"/>
              </a:rPr>
              <a:t>.</a:t>
            </a:r>
            <a:r>
              <a:rPr lang="tr-TR" sz="1200" dirty="0">
                <a:effectLst/>
                <a:latin typeface="Arial" panose="020B0604020202020204" pitchFamily="34" charset="0"/>
                <a:ea typeface="MS Mincho" panose="02020609040205080304" pitchFamily="49" charset="-128"/>
              </a:rPr>
              <a:t> As </a:t>
            </a:r>
            <a:r>
              <a:rPr lang="tr-TR" sz="1200" dirty="0" err="1">
                <a:effectLst/>
                <a:latin typeface="Arial" panose="020B0604020202020204" pitchFamily="34" charset="0"/>
                <a:ea typeface="MS Mincho" panose="02020609040205080304" pitchFamily="49" charset="-128"/>
              </a:rPr>
              <a:t>seen</a:t>
            </a:r>
            <a:r>
              <a:rPr lang="tr-TR" sz="1200" dirty="0">
                <a:effectLst/>
                <a:latin typeface="Arial" panose="020B0604020202020204" pitchFamily="34" charset="0"/>
                <a:ea typeface="MS Mincho" panose="02020609040205080304" pitchFamily="49" charset="-128"/>
              </a:rPr>
              <a:t> in </a:t>
            </a:r>
            <a:r>
              <a:rPr lang="tr-TR" sz="1200" dirty="0" err="1">
                <a:effectLst/>
                <a:latin typeface="Arial" panose="020B0604020202020204" pitchFamily="34" charset="0"/>
                <a:ea typeface="MS Mincho" panose="02020609040205080304" pitchFamily="49" charset="-128"/>
              </a:rPr>
              <a:t>the</a:t>
            </a:r>
            <a:r>
              <a:rPr lang="tr-TR" sz="1200" dirty="0">
                <a:effectLst/>
                <a:latin typeface="Arial" panose="020B0604020202020204" pitchFamily="34" charset="0"/>
                <a:ea typeface="MS Mincho" panose="02020609040205080304" pitchFamily="49" charset="-128"/>
              </a:rPr>
              <a:t> figüre, </a:t>
            </a:r>
            <a:r>
              <a:rPr lang="tr-TR" sz="1200" dirty="0" err="1">
                <a:effectLst/>
                <a:latin typeface="Arial" panose="020B0604020202020204" pitchFamily="34" charset="0"/>
                <a:ea typeface="MS Mincho" panose="02020609040205080304" pitchFamily="49" charset="-128"/>
              </a:rPr>
              <a:t>small</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dielectric</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constant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differences</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direcly</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sihft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our</a:t>
            </a:r>
            <a:r>
              <a:rPr lang="tr-TR" sz="1200" dirty="0">
                <a:effectLst/>
                <a:latin typeface="Arial" panose="020B0604020202020204" pitchFamily="34" charset="0"/>
                <a:ea typeface="MS Mincho" panose="02020609040205080304" pitchFamily="49" charset="-128"/>
              </a:rPr>
              <a:t> s11 </a:t>
            </a:r>
            <a:r>
              <a:rPr lang="tr-TR" sz="1200" dirty="0" err="1">
                <a:effectLst/>
                <a:latin typeface="Arial" panose="020B0604020202020204" pitchFamily="34" charset="0"/>
                <a:ea typeface="MS Mincho" panose="02020609040205080304" pitchFamily="49" charset="-128"/>
              </a:rPr>
              <a:t>parameter</a:t>
            </a:r>
            <a:r>
              <a:rPr lang="tr-TR" sz="1200" dirty="0">
                <a:effectLst/>
                <a:latin typeface="Arial" panose="020B0604020202020204" pitchFamily="34" charset="0"/>
                <a:ea typeface="MS Mincho" panose="02020609040205080304" pitchFamily="49" charset="-128"/>
              </a:rPr>
              <a:t>.</a:t>
            </a:r>
            <a:r>
              <a:rPr lang="en-US" sz="1200" dirty="0">
                <a:effectLst/>
                <a:latin typeface="Arial" panose="020B0604020202020204" pitchFamily="34" charset="0"/>
                <a:ea typeface="MS Mincho" panose="02020609040205080304" pitchFamily="49" charset="-128"/>
              </a:rPr>
              <a:t> </a:t>
            </a:r>
            <a:endParaRPr lang="tr-TR" sz="1200" dirty="0">
              <a:effectLst/>
              <a:latin typeface="Arial" panose="020B0604020202020204" pitchFamily="34" charset="0"/>
              <a:ea typeface="MS Mincho" panose="02020609040205080304" pitchFamily="49" charset="-128"/>
            </a:endParaRPr>
          </a:p>
          <a:p>
            <a:endParaRPr lang="tr-TR" sz="1200" dirty="0">
              <a:effectLst/>
              <a:latin typeface="Arial" panose="020B0604020202020204" pitchFamily="34" charset="0"/>
              <a:ea typeface="MS Mincho" panose="02020609040205080304" pitchFamily="49" charset="-128"/>
            </a:endParaRPr>
          </a:p>
          <a:p>
            <a:r>
              <a:rPr lang="tr-TR" sz="1200" dirty="0" err="1">
                <a:effectLst/>
                <a:latin typeface="Arial" panose="020B0604020202020204" pitchFamily="34" charset="0"/>
                <a:ea typeface="MS Mincho" panose="02020609040205080304" pitchFamily="49" charset="-128"/>
              </a:rPr>
              <a:t>Even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though</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our</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material</a:t>
            </a:r>
            <a:r>
              <a:rPr lang="tr-TR" sz="1200" dirty="0">
                <a:effectLst/>
                <a:latin typeface="Arial" panose="020B0604020202020204" pitchFamily="34" charset="0"/>
                <a:ea typeface="MS Mincho" panose="02020609040205080304" pitchFamily="49" charset="-128"/>
              </a:rPr>
              <a:t> has </a:t>
            </a:r>
            <a:r>
              <a:rPr lang="tr-TR" sz="1200" dirty="0" err="1">
                <a:effectLst/>
                <a:latin typeface="Arial" panose="020B0604020202020204" pitchFamily="34" charset="0"/>
                <a:ea typeface="MS Mincho" panose="02020609040205080304" pitchFamily="49" charset="-128"/>
              </a:rPr>
              <a:t>slightly</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different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dielectric</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constant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our</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return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loss</a:t>
            </a:r>
            <a:r>
              <a:rPr lang="tr-TR" sz="1200" dirty="0">
                <a:effectLst/>
                <a:latin typeface="Arial" panose="020B0604020202020204" pitchFamily="34" charset="0"/>
                <a:ea typeface="MS Mincho" panose="02020609040205080304" pitchFamily="49" charset="-128"/>
              </a:rPr>
              <a:t> is </a:t>
            </a:r>
            <a:r>
              <a:rPr lang="tr-TR" sz="1200" dirty="0" err="1">
                <a:effectLst/>
                <a:latin typeface="Arial" panose="020B0604020202020204" pitchFamily="34" charset="0"/>
                <a:ea typeface="MS Mincho" panose="02020609040205080304" pitchFamily="49" charset="-128"/>
              </a:rPr>
              <a:t>sufficient</a:t>
            </a:r>
            <a:r>
              <a:rPr lang="tr-TR" sz="1200" dirty="0">
                <a:effectLst/>
                <a:latin typeface="Arial" panose="020B0604020202020204" pitchFamily="34" charset="0"/>
                <a:ea typeface="MS Mincho" panose="02020609040205080304" pitchFamily="49" charset="-128"/>
              </a:rPr>
              <a:t> at 5.8GHz </a:t>
            </a:r>
            <a:r>
              <a:rPr lang="tr-TR" sz="1200" dirty="0" err="1">
                <a:effectLst/>
                <a:latin typeface="Arial" panose="020B0604020202020204" pitchFamily="34" charset="0"/>
                <a:ea typeface="MS Mincho" panose="02020609040205080304" pitchFamily="49" charset="-128"/>
              </a:rPr>
              <a:t>according</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to</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the</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simulation</a:t>
            </a:r>
            <a:r>
              <a:rPr lang="tr-TR" sz="1200" dirty="0">
                <a:effectLst/>
                <a:latin typeface="Arial" panose="020B0604020202020204" pitchFamily="34" charset="0"/>
                <a:ea typeface="MS Mincho" panose="02020609040205080304" pitchFamily="49" charset="-128"/>
              </a:rPr>
              <a:t>.</a:t>
            </a:r>
          </a:p>
          <a:p>
            <a:endParaRPr lang="tr-TR" sz="1200" dirty="0">
              <a:effectLst/>
              <a:latin typeface="Arial" panose="020B0604020202020204" pitchFamily="34" charset="0"/>
              <a:ea typeface="MS Mincho" panose="02020609040205080304" pitchFamily="49" charset="-128"/>
            </a:endParaRPr>
          </a:p>
          <a:p>
            <a:r>
              <a:rPr lang="tr-TR" sz="1200" dirty="0" err="1">
                <a:effectLst/>
                <a:latin typeface="Arial" panose="020B0604020202020204" pitchFamily="34" charset="0"/>
                <a:ea typeface="MS Mincho" panose="02020609040205080304" pitchFamily="49" charset="-128"/>
              </a:rPr>
              <a:t>Now</a:t>
            </a:r>
            <a:r>
              <a:rPr lang="tr-TR" sz="1200" dirty="0">
                <a:effectLst/>
                <a:latin typeface="Arial" panose="020B0604020202020204" pitchFamily="34" charset="0"/>
                <a:ea typeface="MS Mincho" panose="02020609040205080304" pitchFamily="49" charset="-128"/>
              </a:rPr>
              <a:t>, I </a:t>
            </a:r>
            <a:r>
              <a:rPr lang="tr-TR" sz="1200" dirty="0" err="1">
                <a:effectLst/>
                <a:latin typeface="Arial" panose="020B0604020202020204" pitchFamily="34" charset="0"/>
                <a:ea typeface="MS Mincho" panose="02020609040205080304" pitchFamily="49" charset="-128"/>
              </a:rPr>
              <a:t>will</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give</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you</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information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about</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fabrication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costs</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and</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production</a:t>
            </a:r>
            <a:r>
              <a:rPr lang="tr-TR" sz="1200" dirty="0">
                <a:effectLst/>
                <a:latin typeface="Arial" panose="020B0604020202020204" pitchFamily="34" charset="0"/>
                <a:ea typeface="MS Mincho" panose="02020609040205080304" pitchFamily="49" charset="-128"/>
              </a:rPr>
              <a:t> </a:t>
            </a:r>
            <a:r>
              <a:rPr lang="tr-TR" sz="1200" dirty="0" err="1">
                <a:effectLst/>
                <a:latin typeface="Arial" panose="020B0604020202020204" pitchFamily="34" charset="0"/>
                <a:ea typeface="MS Mincho" panose="02020609040205080304" pitchFamily="49" charset="-128"/>
              </a:rPr>
              <a:t>process</a:t>
            </a:r>
            <a:r>
              <a:rPr lang="tr-TR" sz="1200" dirty="0">
                <a:effectLst/>
                <a:latin typeface="Arial" panose="020B0604020202020204" pitchFamily="34" charset="0"/>
                <a:ea typeface="MS Mincho" panose="02020609040205080304" pitchFamily="49" charset="-128"/>
              </a:rPr>
              <a:t>.</a:t>
            </a: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26</a:t>
            </a:fld>
            <a:endParaRPr lang="en-US" altLang="zh-TW"/>
          </a:p>
        </p:txBody>
      </p:sp>
    </p:spTree>
    <p:extLst>
      <p:ext uri="{BB962C8B-B14F-4D97-AF65-F5344CB8AC3E}">
        <p14:creationId xmlns:p14="http://schemas.microsoft.com/office/powerpoint/2010/main" val="3750471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According</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our</a:t>
            </a:r>
            <a:r>
              <a:rPr lang="tr-TR" sz="1200" dirty="0">
                <a:effectLst/>
                <a:latin typeface="Arial" panose="020B0604020202020204" pitchFamily="34" charset="0"/>
                <a:ea typeface="MS Mincho" panose="02020609040205080304" pitchFamily="49" charset="-128"/>
                <a:cs typeface="Arial" panose="020B0604020202020204" pitchFamily="34" charset="0"/>
              </a:rPr>
              <a:t> market </a:t>
            </a:r>
            <a:r>
              <a:rPr lang="tr-TR" sz="1200" dirty="0" err="1">
                <a:effectLst/>
                <a:latin typeface="Arial" panose="020B0604020202020204" pitchFamily="34" charset="0"/>
                <a:ea typeface="MS Mincho" panose="02020609040205080304" pitchFamily="49" charset="-128"/>
                <a:cs typeface="Arial" panose="020B0604020202020204" pitchFamily="34" charset="0"/>
              </a:rPr>
              <a:t>research</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there</a:t>
            </a:r>
            <a:r>
              <a:rPr lang="tr-TR" sz="1200" dirty="0">
                <a:effectLst/>
                <a:latin typeface="Arial" panose="020B0604020202020204" pitchFamily="34" charset="0"/>
                <a:ea typeface="MS Mincho" panose="02020609040205080304" pitchFamily="49" charset="-128"/>
                <a:cs typeface="Arial" panose="020B0604020202020204" pitchFamily="34" charset="0"/>
              </a:rPr>
              <a:t> is </a:t>
            </a:r>
            <a:r>
              <a:rPr lang="tr-TR" sz="1200" dirty="0" err="1">
                <a:effectLst/>
                <a:latin typeface="Arial" panose="020B0604020202020204" pitchFamily="34" charset="0"/>
                <a:ea typeface="MS Mincho" panose="02020609040205080304" pitchFamily="49" charset="-128"/>
                <a:cs typeface="Arial" panose="020B0604020202020204" pitchFamily="34" charset="0"/>
              </a:rPr>
              <a:t>no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convinient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professional</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solution</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our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budget</a:t>
            </a:r>
            <a:r>
              <a:rPr lang="tr-TR" sz="1200" dirty="0">
                <a:effectLst/>
                <a:latin typeface="Arial" panose="020B0604020202020204" pitchFamily="34" charset="0"/>
                <a:ea typeface="MS Mincho" panose="02020609040205080304" pitchFamily="49" charset="-128"/>
                <a:cs typeface="Arial" panose="020B0604020202020204" pitchFamily="34" charset="0"/>
              </a:rPr>
              <a:t> as </a:t>
            </a:r>
            <a:r>
              <a:rPr lang="tr-TR" sz="1200" dirty="0" err="1">
                <a:effectLst/>
                <a:latin typeface="Arial" panose="020B0604020202020204" pitchFamily="34" charset="0"/>
                <a:ea typeface="MS Mincho" panose="02020609040205080304" pitchFamily="49" charset="-128"/>
                <a:cs typeface="Arial" panose="020B0604020202020204" pitchFamily="34" charset="0"/>
              </a:rPr>
              <a:t>seen</a:t>
            </a:r>
            <a:r>
              <a:rPr lang="tr-TR" sz="1200" dirty="0">
                <a:effectLst/>
                <a:latin typeface="Arial" panose="020B0604020202020204" pitchFamily="34" charset="0"/>
                <a:ea typeface="MS Mincho" panose="02020609040205080304" pitchFamily="49" charset="-128"/>
                <a:cs typeface="Arial" panose="020B0604020202020204" pitchFamily="34" charset="0"/>
              </a:rPr>
              <a:t> in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table</a:t>
            </a:r>
            <a:r>
              <a:rPr lang="tr-TR" sz="1200" dirty="0">
                <a:effectLst/>
                <a:latin typeface="Arial" panose="020B0604020202020204" pitchFamily="34" charset="0"/>
                <a:ea typeface="MS Mincho" panose="02020609040205080304" pitchFamily="49" charset="-128"/>
                <a:cs typeface="Arial" panose="020B0604020202020204" pitchFamily="34" charset="0"/>
              </a:rPr>
              <a:t>. </a:t>
            </a:r>
            <a:endParaRPr lang="tr-TR" dirty="0"/>
          </a:p>
          <a:p>
            <a:endParaRPr lang="tr-TR" dirty="0"/>
          </a:p>
          <a:p>
            <a:r>
              <a:rPr lang="tr-TR" dirty="0" err="1"/>
              <a:t>Therefore</a:t>
            </a:r>
            <a:r>
              <a:rPr lang="tr-TR" dirty="0"/>
              <a:t>, </a:t>
            </a:r>
            <a:r>
              <a:rPr lang="tr-TR" dirty="0" err="1"/>
              <a:t>We</a:t>
            </a:r>
            <a:r>
              <a:rPr lang="tr-TR" dirty="0"/>
              <a:t> </a:t>
            </a:r>
            <a:r>
              <a:rPr lang="tr-TR" dirty="0" err="1"/>
              <a:t>wanted</a:t>
            </a:r>
            <a:r>
              <a:rPr lang="tr-TR" dirty="0"/>
              <a:t> </a:t>
            </a:r>
            <a:r>
              <a:rPr lang="tr-TR" dirty="0" err="1"/>
              <a:t>to</a:t>
            </a:r>
            <a:r>
              <a:rPr lang="tr-TR" dirty="0"/>
              <a:t> </a:t>
            </a:r>
            <a:r>
              <a:rPr lang="tr-TR" dirty="0" err="1"/>
              <a:t>produce</a:t>
            </a:r>
            <a:r>
              <a:rPr lang="tr-TR" dirty="0"/>
              <a:t> </a:t>
            </a:r>
            <a:r>
              <a:rPr lang="tr-TR" dirty="0" err="1"/>
              <a:t>our</a:t>
            </a:r>
            <a:r>
              <a:rPr lang="tr-TR" dirty="0"/>
              <a:t> </a:t>
            </a:r>
            <a:r>
              <a:rPr lang="tr-TR" dirty="0" err="1"/>
              <a:t>antenna</a:t>
            </a:r>
            <a:r>
              <a:rPr lang="tr-TR" dirty="0"/>
              <a:t> </a:t>
            </a:r>
            <a:r>
              <a:rPr lang="tr-TR" dirty="0" err="1"/>
              <a:t>with</a:t>
            </a:r>
            <a:r>
              <a:rPr lang="tr-TR" dirty="0"/>
              <a:t> UV </a:t>
            </a:r>
            <a:r>
              <a:rPr lang="tr-TR" dirty="0" err="1"/>
              <a:t>exposure</a:t>
            </a:r>
            <a:r>
              <a:rPr lang="tr-TR" dirty="0"/>
              <a:t> </a:t>
            </a:r>
            <a:r>
              <a:rPr lang="tr-TR" dirty="0" err="1"/>
              <a:t>method</a:t>
            </a:r>
            <a:r>
              <a:rPr lang="tr-TR" dirty="0"/>
              <a:t>. </a:t>
            </a:r>
            <a:r>
              <a:rPr lang="tr-TR" dirty="0" err="1"/>
              <a:t>It</a:t>
            </a:r>
            <a:r>
              <a:rPr lang="tr-TR" dirty="0"/>
              <a:t> is </a:t>
            </a:r>
            <a:r>
              <a:rPr lang="tr-TR" dirty="0" err="1"/>
              <a:t>one</a:t>
            </a:r>
            <a:r>
              <a:rPr lang="tr-TR" dirty="0"/>
              <a:t> of </a:t>
            </a:r>
            <a:r>
              <a:rPr lang="tr-TR" dirty="0" err="1"/>
              <a:t>the</a:t>
            </a:r>
            <a:r>
              <a:rPr lang="tr-TR" dirty="0"/>
              <a:t> </a:t>
            </a:r>
            <a:r>
              <a:rPr lang="tr-TR" dirty="0" err="1"/>
              <a:t>most</a:t>
            </a:r>
            <a:r>
              <a:rPr lang="tr-TR" dirty="0"/>
              <a:t> </a:t>
            </a:r>
            <a:r>
              <a:rPr lang="tr-TR" dirty="0" err="1"/>
              <a:t>precise</a:t>
            </a:r>
            <a:r>
              <a:rPr lang="tr-TR" dirty="0"/>
              <a:t> </a:t>
            </a:r>
            <a:r>
              <a:rPr lang="tr-TR" dirty="0" err="1"/>
              <a:t>method</a:t>
            </a:r>
            <a:r>
              <a:rPr lang="tr-TR" dirty="0"/>
              <a:t> </a:t>
            </a:r>
            <a:r>
              <a:rPr lang="tr-TR" dirty="0" err="1"/>
              <a:t>for</a:t>
            </a:r>
            <a:r>
              <a:rPr lang="tr-TR" dirty="0"/>
              <a:t> </a:t>
            </a:r>
            <a:r>
              <a:rPr lang="tr-TR" dirty="0" err="1"/>
              <a:t>amateur</a:t>
            </a:r>
            <a:r>
              <a:rPr lang="tr-TR" dirty="0"/>
              <a:t> </a:t>
            </a:r>
            <a:r>
              <a:rPr lang="tr-TR" dirty="0" err="1"/>
              <a:t>production</a:t>
            </a:r>
            <a:r>
              <a:rPr lang="tr-TR" dirty="0"/>
              <a:t>.</a:t>
            </a:r>
          </a:p>
          <a:p>
            <a:endParaRPr lang="tr-TR" dirty="0"/>
          </a:p>
          <a:p>
            <a:r>
              <a:rPr lang="tr-TR" dirty="0" err="1"/>
              <a:t>For</a:t>
            </a:r>
            <a:r>
              <a:rPr lang="tr-TR" dirty="0"/>
              <a:t> </a:t>
            </a:r>
            <a:r>
              <a:rPr lang="tr-TR" dirty="0" err="1"/>
              <a:t>this</a:t>
            </a:r>
            <a:r>
              <a:rPr lang="tr-TR" dirty="0"/>
              <a:t> </a:t>
            </a:r>
            <a:r>
              <a:rPr lang="tr-TR" dirty="0" err="1"/>
              <a:t>method</a:t>
            </a:r>
            <a:r>
              <a:rPr lang="tr-TR" dirty="0"/>
              <a:t>, </a:t>
            </a:r>
            <a:r>
              <a:rPr lang="tr-TR" dirty="0" err="1"/>
              <a:t>we</a:t>
            </a:r>
            <a:r>
              <a:rPr lang="tr-TR" dirty="0"/>
              <a:t> </a:t>
            </a:r>
            <a:r>
              <a:rPr lang="tr-TR" dirty="0" err="1"/>
              <a:t>need</a:t>
            </a:r>
            <a:r>
              <a:rPr lang="tr-TR" dirty="0"/>
              <a:t> </a:t>
            </a:r>
            <a:r>
              <a:rPr lang="tr-TR" dirty="0" err="1"/>
              <a:t>various</a:t>
            </a:r>
            <a:r>
              <a:rPr lang="tr-TR" dirty="0"/>
              <a:t> </a:t>
            </a:r>
            <a:r>
              <a:rPr lang="tr-TR" dirty="0" err="1"/>
              <a:t>materials</a:t>
            </a:r>
            <a:r>
              <a:rPr lang="tr-TR" dirty="0"/>
              <a:t>. </a:t>
            </a:r>
            <a:r>
              <a:rPr lang="tr-TR" dirty="0" err="1"/>
              <a:t>Thankfully</a:t>
            </a:r>
            <a:r>
              <a:rPr lang="tr-TR" dirty="0"/>
              <a:t>, </a:t>
            </a:r>
            <a:r>
              <a:rPr lang="tr-TR" dirty="0" err="1"/>
              <a:t>there</a:t>
            </a:r>
            <a:r>
              <a:rPr lang="tr-TR" dirty="0"/>
              <a:t> is an UV </a:t>
            </a:r>
            <a:r>
              <a:rPr lang="tr-TR" dirty="0" err="1"/>
              <a:t>exposure</a:t>
            </a:r>
            <a:r>
              <a:rPr lang="tr-TR" dirty="0"/>
              <a:t> </a:t>
            </a:r>
            <a:r>
              <a:rPr lang="tr-TR" dirty="0" err="1"/>
              <a:t>device</a:t>
            </a:r>
            <a:r>
              <a:rPr lang="tr-TR" dirty="0"/>
              <a:t> at </a:t>
            </a:r>
            <a:r>
              <a:rPr lang="tr-TR" dirty="0" err="1"/>
              <a:t>laboratory</a:t>
            </a:r>
            <a:r>
              <a:rPr lang="tr-TR" dirty="0"/>
              <a:t> </a:t>
            </a:r>
            <a:r>
              <a:rPr lang="tr-TR" dirty="0" err="1"/>
              <a:t>and</a:t>
            </a:r>
            <a:r>
              <a:rPr lang="tr-TR" dirty="0"/>
              <a:t> </a:t>
            </a:r>
            <a:r>
              <a:rPr lang="tr-TR" dirty="0" err="1"/>
              <a:t>we</a:t>
            </a:r>
            <a:r>
              <a:rPr lang="tr-TR" dirty="0"/>
              <a:t> </a:t>
            </a:r>
            <a:r>
              <a:rPr lang="tr-TR" dirty="0" err="1"/>
              <a:t>supplied</a:t>
            </a:r>
            <a:r>
              <a:rPr lang="tr-TR" dirty="0"/>
              <a:t> </a:t>
            </a:r>
            <a:r>
              <a:rPr lang="tr-TR" dirty="0" err="1"/>
              <a:t>chemicals</a:t>
            </a:r>
            <a:r>
              <a:rPr lang="tr-TR" dirty="0"/>
              <a:t> on </a:t>
            </a:r>
            <a:r>
              <a:rPr lang="tr-TR" dirty="0" err="1"/>
              <a:t>our</a:t>
            </a:r>
            <a:r>
              <a:rPr lang="tr-TR" dirty="0"/>
              <a:t> </a:t>
            </a:r>
            <a:r>
              <a:rPr lang="tr-TR" dirty="0" err="1"/>
              <a:t>own</a:t>
            </a:r>
            <a:r>
              <a:rPr lang="tr-TR" dirty="0"/>
              <a:t>.</a:t>
            </a: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r>
              <a:rPr lang="tr-TR" sz="1200" dirty="0" err="1">
                <a:effectLst/>
                <a:latin typeface="Arial" panose="020B0604020202020204" pitchFamily="34" charset="0"/>
                <a:ea typeface="MS Mincho" panose="02020609040205080304" pitchFamily="49" charset="-128"/>
                <a:cs typeface="Arial" panose="020B0604020202020204" pitchFamily="34" charset="0"/>
              </a:rPr>
              <a:t>We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are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supposed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follow</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several</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steps</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strickly</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get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proper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result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from</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our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production</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process</a:t>
            </a:r>
            <a:r>
              <a:rPr lang="tr-TR" sz="1200" dirty="0">
                <a:effectLst/>
                <a:latin typeface="Arial" panose="020B0604020202020204" pitchFamily="34" charset="0"/>
                <a:ea typeface="MS Mincho" panose="02020609040205080304" pitchFamily="49" charset="-128"/>
                <a:cs typeface="Arial" panose="020B0604020202020204" pitchFamily="34" charset="0"/>
              </a:rPr>
              <a:t>. </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27</a:t>
            </a:fld>
            <a:endParaRPr lang="en-US" altLang="zh-TW"/>
          </a:p>
        </p:txBody>
      </p:sp>
    </p:spTree>
    <p:extLst>
      <p:ext uri="{BB962C8B-B14F-4D97-AF65-F5344CB8AC3E}">
        <p14:creationId xmlns:p14="http://schemas.microsoft.com/office/powerpoint/2010/main" val="2639796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MS Mincho" panose="02020609040205080304" pitchFamily="49" charset="-128"/>
              </a:rPr>
              <a:t>Firs</a:t>
            </a:r>
            <a:r>
              <a:rPr lang="tr-TR" sz="1800" dirty="0">
                <a:effectLst/>
                <a:latin typeface="Arial" panose="020B0604020202020204" pitchFamily="34" charset="0"/>
                <a:ea typeface="MS Mincho" panose="02020609040205080304" pitchFamily="49" charset="-128"/>
              </a:rPr>
              <a:t>t</a:t>
            </a:r>
            <a:r>
              <a:rPr lang="en-US" sz="1800" dirty="0" err="1">
                <a:effectLst/>
                <a:latin typeface="Arial" panose="020B0604020202020204" pitchFamily="34" charset="0"/>
                <a:ea typeface="MS Mincho" panose="02020609040205080304" pitchFamily="49" charset="-128"/>
              </a:rPr>
              <a:t>ly</a:t>
            </a:r>
            <a:r>
              <a:rPr lang="en-US" sz="1800" dirty="0">
                <a:effectLst/>
                <a:latin typeface="Arial" panose="020B0604020202020204" pitchFamily="34" charset="0"/>
                <a:ea typeface="MS Mincho" panose="02020609040205080304" pitchFamily="49" charset="-128"/>
              </a:rPr>
              <a: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taped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transparent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layout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to</a:t>
            </a:r>
            <a:r>
              <a:rPr lang="tr-TR" sz="1800" dirty="0">
                <a:effectLst/>
                <a:latin typeface="Arial" panose="020B0604020202020204" pitchFamily="34" charset="0"/>
                <a:ea typeface="MS Mincho" panose="02020609040205080304" pitchFamily="49" charset="-128"/>
              </a:rPr>
              <a:t> a </a:t>
            </a:r>
            <a:r>
              <a:rPr lang="tr-TR" sz="1800" dirty="0" err="1">
                <a:effectLst/>
                <a:latin typeface="Arial" panose="020B0604020202020204" pitchFamily="34" charset="0"/>
                <a:ea typeface="MS Mincho" panose="02020609040205080304" pitchFamily="49" charset="-128"/>
              </a:rPr>
              <a:t>copper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clad</a:t>
            </a:r>
            <a:r>
              <a:rPr lang="tr-TR" sz="1800" dirty="0">
                <a:effectLst/>
                <a:latin typeface="Arial" panose="020B0604020202020204" pitchFamily="34" charset="0"/>
                <a:ea typeface="MS Mincho" panose="02020609040205080304" pitchFamily="49" charset="-128"/>
              </a:rPr>
              <a:t>. </a:t>
            </a:r>
          </a:p>
          <a:p>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Then</a:t>
            </a:r>
            <a:r>
              <a:rPr lang="tr-TR" sz="1800" dirty="0">
                <a:effectLst/>
                <a:latin typeface="Arial" panose="020B0604020202020204" pitchFamily="34" charset="0"/>
                <a:ea typeface="MS Mincho" panose="02020609040205080304" pitchFamily="49" charset="-128"/>
              </a:rPr>
              <a:t>,</a:t>
            </a:r>
            <a:r>
              <a:rPr lang="en-US" sz="1800" dirty="0">
                <a:effectLst/>
                <a:latin typeface="Arial" panose="020B0604020202020204" pitchFamily="34" charset="0"/>
                <a:ea typeface="MS Mincho" panose="02020609040205080304" pitchFamily="49" charset="-128"/>
              </a:rPr>
              <a:t>we applied UV </a:t>
            </a:r>
            <a:r>
              <a:rPr lang="en-US" sz="1800" dirty="0" err="1">
                <a:effectLst/>
                <a:latin typeface="Arial" panose="020B0604020202020204" pitchFamily="34" charset="0"/>
                <a:ea typeface="MS Mincho" panose="02020609040205080304" pitchFamily="49" charset="-128"/>
              </a:rPr>
              <a:t>expsosure</a:t>
            </a:r>
            <a:r>
              <a:rPr lang="en-US" sz="1800" dirty="0">
                <a:effectLst/>
                <a:latin typeface="Arial" panose="020B0604020202020204" pitchFamily="34" charset="0"/>
                <a:ea typeface="MS Mincho" panose="02020609040205080304" pitchFamily="49" charset="-128"/>
              </a:rPr>
              <a:t> to it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for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several</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minutes</a:t>
            </a:r>
            <a:r>
              <a:rPr lang="en-US" sz="1800" dirty="0">
                <a:effectLst/>
                <a:latin typeface="Arial" panose="020B0604020202020204" pitchFamily="34" charset="0"/>
                <a:ea typeface="MS Mincho" panose="02020609040205080304" pitchFamily="49" charset="-128"/>
              </a:rPr>
              <a:t>.</a:t>
            </a:r>
            <a:r>
              <a:rPr lang="tr-TR" sz="1800" dirty="0">
                <a:effectLst/>
                <a:latin typeface="Arial" panose="020B0604020202020204" pitchFamily="34" charset="0"/>
                <a:ea typeface="MS Mincho" panose="02020609040205080304" pitchFamily="49" charset="-128"/>
              </a:rPr>
              <a:t> </a:t>
            </a:r>
          </a:p>
          <a:p>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In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process</a:t>
            </a:r>
            <a:r>
              <a:rPr lang="tr-TR" sz="1800" dirty="0">
                <a:effectLst/>
                <a:latin typeface="Arial" panose="020B0604020202020204" pitchFamily="34" charset="0"/>
                <a:ea typeface="MS Mincho" panose="02020609040205080304" pitchFamily="49" charset="-128"/>
              </a:rPr>
              <a:t>, UV </a:t>
            </a:r>
            <a:r>
              <a:rPr lang="tr-TR" sz="1800" dirty="0" err="1">
                <a:effectLst/>
                <a:latin typeface="Arial" panose="020B0604020202020204" pitchFamily="34" charset="0"/>
                <a:ea typeface="MS Mincho" panose="02020609040205080304" pitchFamily="49" charset="-128"/>
              </a:rPr>
              <a:t>light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started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chemical</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reaction</a:t>
            </a:r>
            <a:r>
              <a:rPr lang="tr-TR" sz="1800" dirty="0">
                <a:effectLst/>
                <a:latin typeface="Arial" panose="020B0604020202020204" pitchFamily="34" charset="0"/>
                <a:ea typeface="MS Mincho" panose="02020609040205080304" pitchFamily="49" charset="-128"/>
              </a:rPr>
              <a:t> on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photoressist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layer</a:t>
            </a:r>
            <a:r>
              <a:rPr lang="tr-TR" sz="1800" dirty="0">
                <a:effectLst/>
                <a:latin typeface="Arial" panose="020B0604020202020204" pitchFamily="34" charset="0"/>
                <a:ea typeface="MS Mincho" panose="02020609040205080304" pitchFamily="49" charset="-128"/>
              </a:rPr>
              <a:t> of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copper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clad</a:t>
            </a:r>
            <a:r>
              <a:rPr lang="tr-TR" sz="1800" dirty="0">
                <a:effectLst/>
                <a:latin typeface="Arial" panose="020B0604020202020204" pitchFamily="34" charset="0"/>
                <a:ea typeface="MS Mincho" panose="02020609040205080304" pitchFamily="49" charset="-128"/>
              </a:rPr>
              <a:t>.</a:t>
            </a:r>
          </a:p>
          <a:p>
            <a:endParaRPr lang="tr-TR" sz="1800" dirty="0">
              <a:effectLst/>
              <a:latin typeface="Arial" panose="020B0604020202020204" pitchFamily="34" charset="0"/>
              <a:ea typeface="MS Mincho" panose="02020609040205080304" pitchFamily="49" charset="-128"/>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28</a:t>
            </a:fld>
            <a:endParaRPr lang="en-US" altLang="zh-TW"/>
          </a:p>
        </p:txBody>
      </p:sp>
    </p:spTree>
    <p:extLst>
      <p:ext uri="{BB962C8B-B14F-4D97-AF65-F5344CB8AC3E}">
        <p14:creationId xmlns:p14="http://schemas.microsoft.com/office/powerpoint/2010/main" val="320971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MS Mincho" panose="02020609040205080304" pitchFamily="49" charset="-128"/>
              </a:rPr>
              <a:t>Next, we washed the board with sodium hydroxide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solution</a:t>
            </a:r>
            <a:r>
              <a:rPr lang="en-US" sz="1800" dirty="0">
                <a:effectLst/>
                <a:latin typeface="Arial" panose="020B0604020202020204" pitchFamily="34" charset="0"/>
                <a:ea typeface="MS Mincho" panose="02020609040205080304" pitchFamily="49" charset="-128"/>
              </a:rPr>
              <a:t> </a:t>
            </a:r>
            <a:r>
              <a:rPr lang="tr-TR" sz="1800" dirty="0">
                <a:effectLst/>
                <a:latin typeface="Arial" panose="020B0604020202020204" pitchFamily="34" charset="0"/>
                <a:ea typeface="MS Mincho" panose="02020609040205080304" pitchFamily="49" charset="-128"/>
              </a:rPr>
              <a:t>in a </a:t>
            </a:r>
            <a:r>
              <a:rPr lang="tr-TR" sz="1800" dirty="0" err="1">
                <a:effectLst/>
                <a:latin typeface="Arial" panose="020B0604020202020204" pitchFamily="34" charset="0"/>
                <a:ea typeface="MS Mincho" panose="02020609040205080304" pitchFamily="49" charset="-128"/>
              </a:rPr>
              <a:t>container</a:t>
            </a:r>
            <a:r>
              <a:rPr lang="en-US" sz="1800" dirty="0">
                <a:effectLst/>
                <a:latin typeface="Arial" panose="020B0604020202020204" pitchFamily="34" charset="0"/>
                <a:ea typeface="MS Mincho" panose="02020609040205080304" pitchFamily="49" charset="-128"/>
              </a:rPr>
              <a:t>.</a:t>
            </a:r>
            <a:endParaRPr lang="tr-TR" sz="1800" dirty="0">
              <a:effectLst/>
              <a:latin typeface="Arial" panose="020B0604020202020204" pitchFamily="34" charset="0"/>
              <a:ea typeface="MS Mincho" panose="02020609040205080304" pitchFamily="49" charset="-128"/>
            </a:endParaRPr>
          </a:p>
          <a:p>
            <a:r>
              <a:rPr lang="en-US" sz="1800" dirty="0">
                <a:effectLst/>
                <a:latin typeface="Arial" panose="020B0604020202020204" pitchFamily="34" charset="0"/>
                <a:ea typeface="MS Mincho" panose="02020609040205080304" pitchFamily="49" charset="-128"/>
              </a:rPr>
              <a:t> </a:t>
            </a:r>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After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several</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minutes</a:t>
            </a:r>
            <a:r>
              <a:rPr lang="tr-TR" sz="1800" dirty="0">
                <a:effectLst/>
                <a:latin typeface="Arial" panose="020B0604020202020204" pitchFamily="34" charset="0"/>
                <a:ea typeface="MS Mincho" panose="02020609040205080304" pitchFamily="49" charset="-128"/>
              </a:rPr>
              <a:t>, w</a:t>
            </a:r>
            <a:r>
              <a:rPr lang="en-US" sz="1800" dirty="0">
                <a:effectLst/>
                <a:latin typeface="Arial" panose="020B0604020202020204" pitchFamily="34" charset="0"/>
                <a:ea typeface="MS Mincho" panose="02020609040205080304" pitchFamily="49" charset="-128"/>
              </a:rPr>
              <a:t>e took off the board when undesired photoresist has gone. </a:t>
            </a:r>
            <a:endParaRPr lang="tr-TR" sz="1800" dirty="0">
              <a:effectLst/>
              <a:latin typeface="Arial" panose="020B0604020202020204" pitchFamily="34" charset="0"/>
              <a:ea typeface="MS Mincho" panose="02020609040205080304" pitchFamily="49" charset="-128"/>
            </a:endParaRPr>
          </a:p>
          <a:p>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Then</a:t>
            </a:r>
            <a:r>
              <a:rPr lang="tr-TR" sz="1800" dirty="0">
                <a:effectLst/>
                <a:latin typeface="Arial" panose="020B0604020202020204" pitchFamily="34" charset="0"/>
                <a:ea typeface="MS Mincho" panose="02020609040205080304" pitchFamily="49" charset="-128"/>
              </a:rPr>
              <a:t>, w</a:t>
            </a:r>
            <a:r>
              <a:rPr lang="en-US" sz="1800" dirty="0">
                <a:effectLst/>
                <a:latin typeface="Arial" panose="020B0604020202020204" pitchFamily="34" charset="0"/>
                <a:ea typeface="MS Mincho" panose="02020609040205080304" pitchFamily="49" charset="-128"/>
              </a:rPr>
              <a:t>e washed the board with water.</a:t>
            </a:r>
            <a:r>
              <a:rPr lang="tr-TR" sz="1800" dirty="0">
                <a:effectLst/>
                <a:latin typeface="Arial" panose="020B0604020202020204" pitchFamily="34" charset="0"/>
                <a:ea typeface="MS Mincho" panose="02020609040205080304" pitchFamily="49" charset="-128"/>
              </a:rPr>
              <a:t>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end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our</a:t>
            </a:r>
            <a:r>
              <a:rPr lang="tr-TR" sz="1800" dirty="0">
                <a:effectLst/>
                <a:latin typeface="Arial" panose="020B0604020202020204" pitchFamily="34" charset="0"/>
                <a:ea typeface="MS Mincho" panose="02020609040205080304" pitchFamily="49" charset="-128"/>
              </a:rPr>
              <a:t> board </a:t>
            </a:r>
            <a:r>
              <a:rPr lang="tr-TR" sz="1800" dirty="0" err="1">
                <a:effectLst/>
                <a:latin typeface="Arial" panose="020B0604020202020204" pitchFamily="34" charset="0"/>
                <a:ea typeface="MS Mincho" panose="02020609040205080304" pitchFamily="49" charset="-128"/>
              </a:rPr>
              <a:t>was</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like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right</a:t>
            </a:r>
            <a:r>
              <a:rPr lang="tr-TR" sz="1800" dirty="0">
                <a:effectLst/>
                <a:latin typeface="Arial" panose="020B0604020202020204" pitchFamily="34" charset="0"/>
                <a:ea typeface="MS Mincho" panose="02020609040205080304" pitchFamily="49" charset="-128"/>
              </a:rPr>
              <a:t> figüre. </a:t>
            </a:r>
            <a:r>
              <a:rPr lang="tr-TR" sz="1800" dirty="0" err="1">
                <a:effectLst/>
                <a:latin typeface="Arial" panose="020B0604020202020204" pitchFamily="34" charset="0"/>
                <a:ea typeface="MS Mincho" panose="02020609040205080304" pitchFamily="49" charset="-128"/>
              </a:rPr>
              <a:t>Antenna</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section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still</a:t>
            </a:r>
            <a:r>
              <a:rPr lang="tr-TR" sz="1800" dirty="0">
                <a:effectLst/>
                <a:latin typeface="Arial" panose="020B0604020202020204" pitchFamily="34" charset="0"/>
                <a:ea typeface="MS Mincho" panose="02020609040205080304" pitchFamily="49" charset="-128"/>
              </a:rPr>
              <a:t> has </a:t>
            </a:r>
            <a:r>
              <a:rPr lang="tr-TR" sz="1800" dirty="0" err="1">
                <a:effectLst/>
                <a:latin typeface="Arial" panose="020B0604020202020204" pitchFamily="34" charset="0"/>
                <a:ea typeface="MS Mincho" panose="02020609040205080304" pitchFamily="49" charset="-128"/>
              </a:rPr>
              <a:t>photoresist</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layer</a:t>
            </a:r>
            <a:r>
              <a:rPr lang="tr-TR" sz="1800" dirty="0">
                <a:effectLst/>
                <a:latin typeface="Arial" panose="020B0604020202020204" pitchFamily="34" charset="0"/>
                <a:ea typeface="MS Mincho" panose="02020609040205080304" pitchFamily="49" charset="-128"/>
              </a:rPr>
              <a:t> on it.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29</a:t>
            </a:fld>
            <a:endParaRPr lang="en-US" altLang="zh-TW"/>
          </a:p>
        </p:txBody>
      </p:sp>
    </p:spTree>
    <p:extLst>
      <p:ext uri="{BB962C8B-B14F-4D97-AF65-F5344CB8AC3E}">
        <p14:creationId xmlns:p14="http://schemas.microsoft.com/office/powerpoint/2010/main" val="403058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Verdana" panose="020B0604030504040204" pitchFamily="34" charset="0"/>
              </a:rPr>
              <a:t>First, we will talk about microstrip antennas, radars and parameters of the antennas</a:t>
            </a:r>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a:t>
            </a:fld>
            <a:endParaRPr lang="en-US" altLang="zh-TW"/>
          </a:p>
        </p:txBody>
      </p:sp>
    </p:spTree>
    <p:extLst>
      <p:ext uri="{BB962C8B-B14F-4D97-AF65-F5344CB8AC3E}">
        <p14:creationId xmlns:p14="http://schemas.microsoft.com/office/powerpoint/2010/main" val="1904670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MS Mincho" panose="02020609040205080304" pitchFamily="49" charset="-128"/>
              </a:rPr>
              <a:t>Then, we started another washing process with etching solution </a:t>
            </a:r>
            <a:r>
              <a:rPr lang="tr-TR" sz="1800" dirty="0">
                <a:effectLst/>
                <a:latin typeface="Arial" panose="020B0604020202020204" pitchFamily="34" charset="0"/>
                <a:ea typeface="MS Mincho" panose="02020609040205080304" pitchFamily="49" charset="-128"/>
              </a:rPr>
              <a:t>of</a:t>
            </a:r>
            <a:r>
              <a:rPr lang="en-US" sz="1800" dirty="0">
                <a:effectLst/>
                <a:latin typeface="Arial" panose="020B0604020202020204" pitchFamily="34" charset="0"/>
                <a:ea typeface="MS Mincho" panose="02020609040205080304" pitchFamily="49" charset="-128"/>
              </a:rPr>
              <a:t> Sodium Persulfate. </a:t>
            </a:r>
            <a:endParaRPr lang="tr-TR" sz="1800" dirty="0">
              <a:effectLst/>
              <a:latin typeface="Arial" panose="020B0604020202020204" pitchFamily="34" charset="0"/>
              <a:ea typeface="MS Mincho" panose="02020609040205080304" pitchFamily="49" charset="-128"/>
            </a:endParaRPr>
          </a:p>
          <a:p>
            <a:r>
              <a:rPr lang="en-US" sz="1800" dirty="0">
                <a:effectLst/>
                <a:latin typeface="Arial" panose="020B0604020202020204" pitchFamily="34" charset="0"/>
                <a:ea typeface="MS Mincho" panose="02020609040205080304" pitchFamily="49" charset="-128"/>
              </a:rPr>
              <a:t>This process dissolved the copper layer other than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patches</a:t>
            </a:r>
            <a:r>
              <a:rPr lang="en-US" sz="1800" dirty="0">
                <a:effectLst/>
                <a:latin typeface="Arial" panose="020B0604020202020204" pitchFamily="34" charset="0"/>
                <a:ea typeface="MS Mincho" panose="02020609040205080304" pitchFamily="49" charset="-128"/>
              </a:rPr>
              <a:t> and it took around 30 minutes. </a:t>
            </a:r>
            <a:endParaRPr lang="tr-TR" sz="1800" dirty="0">
              <a:effectLst/>
              <a:latin typeface="Arial" panose="020B0604020202020204" pitchFamily="34" charset="0"/>
              <a:ea typeface="MS Mincho" panose="02020609040205080304" pitchFamily="49" charset="-128"/>
            </a:endParaRPr>
          </a:p>
          <a:p>
            <a:r>
              <a:rPr lang="tr-TR" sz="1800" dirty="0" err="1">
                <a:effectLst/>
                <a:latin typeface="Arial" panose="020B0604020202020204" pitchFamily="34" charset="0"/>
                <a:ea typeface="MS Mincho" panose="02020609040205080304" pitchFamily="49" charset="-128"/>
              </a:rPr>
              <a:t>You</a:t>
            </a:r>
            <a:r>
              <a:rPr lang="tr-TR" sz="1800" dirty="0">
                <a:effectLst/>
                <a:latin typeface="Arial" panose="020B0604020202020204" pitchFamily="34" charset="0"/>
                <a:ea typeface="MS Mincho" panose="02020609040205080304" pitchFamily="49" charset="-128"/>
              </a:rPr>
              <a:t> can </a:t>
            </a:r>
            <a:r>
              <a:rPr lang="tr-TR" sz="1800" dirty="0" err="1">
                <a:effectLst/>
                <a:latin typeface="Arial" panose="020B0604020202020204" pitchFamily="34" charset="0"/>
                <a:ea typeface="MS Mincho" panose="02020609040205080304" pitchFamily="49" charset="-128"/>
              </a:rPr>
              <a:t>see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End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product</a:t>
            </a:r>
            <a:r>
              <a:rPr lang="tr-TR" sz="1800" dirty="0">
                <a:effectLst/>
                <a:latin typeface="Arial" panose="020B0604020202020204" pitchFamily="34" charset="0"/>
                <a:ea typeface="MS Mincho" panose="02020609040205080304" pitchFamily="49" charset="-128"/>
              </a:rPr>
              <a:t> in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right</a:t>
            </a:r>
            <a:r>
              <a:rPr lang="tr-TR" sz="1800" dirty="0">
                <a:effectLst/>
                <a:latin typeface="Arial" panose="020B0604020202020204" pitchFamily="34" charset="0"/>
                <a:ea typeface="MS Mincho" panose="02020609040205080304" pitchFamily="49" charset="-128"/>
              </a:rPr>
              <a:t> figüre. </a:t>
            </a:r>
            <a:r>
              <a:rPr lang="tr-TR" sz="1800" dirty="0" err="1">
                <a:effectLst/>
                <a:latin typeface="Arial" panose="020B0604020202020204" pitchFamily="34" charset="0"/>
                <a:ea typeface="MS Mincho" panose="02020609040205080304" pitchFamily="49" charset="-128"/>
              </a:rPr>
              <a:t>We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see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copper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chunks</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around</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antenna</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however</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they</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will</a:t>
            </a:r>
            <a:r>
              <a:rPr lang="tr-TR" sz="1800" dirty="0">
                <a:effectLst/>
                <a:latin typeface="Arial" panose="020B0604020202020204" pitchFamily="34" charset="0"/>
                <a:ea typeface="MS Mincho" panose="02020609040205080304" pitchFamily="49" charset="-128"/>
              </a:rPr>
              <a:t> be </a:t>
            </a:r>
            <a:r>
              <a:rPr lang="tr-TR" sz="1800" dirty="0" err="1">
                <a:effectLst/>
                <a:latin typeface="Arial" panose="020B0604020202020204" pitchFamily="34" charset="0"/>
                <a:ea typeface="MS Mincho" panose="02020609040205080304" pitchFamily="49" charset="-128"/>
              </a:rPr>
              <a:t>gone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when</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we</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trimm</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them</a:t>
            </a:r>
            <a:r>
              <a:rPr lang="tr-TR" sz="1800" dirty="0">
                <a:effectLst/>
                <a:latin typeface="Arial" panose="020B0604020202020204" pitchFamily="34" charset="0"/>
                <a:ea typeface="MS Mincho" panose="02020609040205080304" pitchFamily="49" charset="-128"/>
              </a:rPr>
              <a:t> </a:t>
            </a:r>
            <a:r>
              <a:rPr lang="tr-TR" sz="1800" dirty="0" err="1">
                <a:effectLst/>
                <a:latin typeface="Arial" panose="020B0604020202020204" pitchFamily="34" charset="0"/>
                <a:ea typeface="MS Mincho" panose="02020609040205080304" pitchFamily="49" charset="-128"/>
              </a:rPr>
              <a:t>off</a:t>
            </a:r>
            <a:r>
              <a:rPr lang="tr-TR" sz="1800" dirty="0">
                <a:effectLst/>
                <a:latin typeface="Arial" panose="020B0604020202020204" pitchFamily="34" charset="0"/>
                <a:ea typeface="MS Mincho" panose="02020609040205080304" pitchFamily="49" charset="-128"/>
              </a:rPr>
              <a:t>.</a:t>
            </a: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30</a:t>
            </a:fld>
            <a:endParaRPr lang="en-US" altLang="zh-TW"/>
          </a:p>
        </p:txBody>
      </p:sp>
    </p:spTree>
    <p:extLst>
      <p:ext uri="{BB962C8B-B14F-4D97-AF65-F5344CB8AC3E}">
        <p14:creationId xmlns:p14="http://schemas.microsoft.com/office/powerpoint/2010/main" val="3556691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dirty="0" err="1"/>
              <a:t>So</a:t>
            </a:r>
            <a:r>
              <a:rPr lang="tr-TR" dirty="0"/>
              <a:t>, in </a:t>
            </a:r>
            <a:r>
              <a:rPr lang="tr-TR" dirty="0" err="1"/>
              <a:t>the</a:t>
            </a:r>
            <a:r>
              <a:rPr lang="tr-TR" dirty="0"/>
              <a:t> </a:t>
            </a:r>
            <a:r>
              <a:rPr lang="tr-TR" dirty="0" err="1"/>
              <a:t>last</a:t>
            </a:r>
            <a:r>
              <a:rPr lang="tr-TR" dirty="0"/>
              <a:t> step, </a:t>
            </a:r>
            <a:r>
              <a:rPr lang="tr-TR" dirty="0" err="1"/>
              <a:t>we</a:t>
            </a:r>
            <a:r>
              <a:rPr lang="tr-TR" dirty="0"/>
              <a:t> </a:t>
            </a:r>
            <a:r>
              <a:rPr lang="en-US" sz="1800" dirty="0" err="1">
                <a:effectLst/>
                <a:latin typeface="Arial" panose="020B0604020202020204" pitchFamily="34" charset="0"/>
                <a:ea typeface="MS Mincho" panose="02020609040205080304" pitchFamily="49" charset="-128"/>
                <a:cs typeface="Arial" panose="020B0604020202020204" pitchFamily="34" charset="0"/>
              </a:rPr>
              <a:t>remov</a:t>
            </a:r>
            <a:r>
              <a:rPr lang="tr-TR" sz="1800" dirty="0" err="1">
                <a:effectLst/>
                <a:latin typeface="Arial" panose="020B0604020202020204" pitchFamily="34" charset="0"/>
                <a:ea typeface="MS Mincho" panose="02020609040205080304" pitchFamily="49" charset="-128"/>
                <a:cs typeface="Arial" panose="020B0604020202020204" pitchFamily="34" charset="0"/>
              </a:rPr>
              <a:t>ed</a:t>
            </a:r>
            <a:r>
              <a:rPr lang="en-US" sz="1800" dirty="0">
                <a:effectLst/>
                <a:latin typeface="Arial" panose="020B0604020202020204" pitchFamily="34" charset="0"/>
                <a:ea typeface="MS Mincho" panose="02020609040205080304" pitchFamily="49" charset="-128"/>
                <a:cs typeface="Arial" panose="020B0604020202020204" pitchFamily="34" charset="0"/>
              </a:rPr>
              <a:t> the photoresist layer with acetone and </a:t>
            </a:r>
            <a:r>
              <a:rPr lang="tr-TR" sz="1800" dirty="0" err="1">
                <a:effectLst/>
                <a:latin typeface="Arial" panose="020B0604020202020204" pitchFamily="34" charset="0"/>
                <a:ea typeface="MS Mincho" panose="02020609040205080304" pitchFamily="49" charset="-128"/>
                <a:cs typeface="Arial" panose="020B0604020202020204" pitchFamily="34" charset="0"/>
              </a:rPr>
              <a:t>trimmed</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excessive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parts</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with</a:t>
            </a:r>
            <a:r>
              <a:rPr lang="tr-TR" sz="1800" dirty="0">
                <a:effectLst/>
                <a:latin typeface="Arial" panose="020B0604020202020204" pitchFamily="34" charset="0"/>
                <a:ea typeface="MS Mincho" panose="02020609040205080304" pitchFamily="49" charset="-128"/>
                <a:cs typeface="Arial" panose="020B0604020202020204" pitchFamily="34" charset="0"/>
              </a:rPr>
              <a:t> a </a:t>
            </a:r>
            <a:r>
              <a:rPr lang="tr-TR" sz="1800" dirty="0" err="1">
                <a:effectLst/>
                <a:latin typeface="Arial" panose="020B0604020202020204" pitchFamily="34" charset="0"/>
                <a:ea typeface="MS Mincho" panose="02020609040205080304" pitchFamily="49" charset="-128"/>
                <a:cs typeface="Arial" panose="020B0604020202020204" pitchFamily="34" charset="0"/>
              </a:rPr>
              <a:t>table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saw</a:t>
            </a:r>
            <a:r>
              <a:rPr lang="tr-TR" sz="1800" dirty="0">
                <a:effectLst/>
                <a:latin typeface="Arial" panose="020B0604020202020204" pitchFamily="34" charset="0"/>
                <a:ea typeface="MS Mincho" panose="02020609040205080304" pitchFamily="49" charset="-128"/>
                <a:cs typeface="Arial" panose="020B0604020202020204" pitchFamily="34" charset="0"/>
              </a:rPr>
              <a:t>.</a:t>
            </a:r>
            <a:br>
              <a:rPr lang="tr-TR" sz="1800" dirty="0">
                <a:effectLst/>
                <a:latin typeface="Arial" panose="020B0604020202020204" pitchFamily="34" charset="0"/>
                <a:ea typeface="MS Mincho" panose="02020609040205080304" pitchFamily="49" charset="-128"/>
                <a:cs typeface="Arial" panose="020B0604020202020204" pitchFamily="34" charset="0"/>
              </a:rPr>
            </a:br>
            <a:br>
              <a:rPr lang="tr-TR" sz="1800" dirty="0">
                <a:effectLst/>
                <a:latin typeface="Arial" panose="020B0604020202020204" pitchFamily="34" charset="0"/>
                <a:ea typeface="MS Mincho" panose="02020609040205080304" pitchFamily="49" charset="-128"/>
                <a:cs typeface="Arial" panose="020B0604020202020204" pitchFamily="34" charset="0"/>
              </a:rPr>
            </a:br>
            <a:br>
              <a:rPr lang="tr-TR" sz="1800" dirty="0">
                <a:effectLst/>
                <a:latin typeface="Arial" panose="020B0604020202020204" pitchFamily="34" charset="0"/>
                <a:ea typeface="MS Mincho" panose="02020609040205080304" pitchFamily="49" charset="-128"/>
                <a:cs typeface="Arial" panose="020B0604020202020204" pitchFamily="34" charset="0"/>
              </a:rPr>
            </a:br>
            <a:br>
              <a:rPr lang="tr-TR" sz="1800" dirty="0">
                <a:effectLst/>
                <a:latin typeface="Arial" panose="020B0604020202020204" pitchFamily="34" charset="0"/>
                <a:ea typeface="MS Mincho" panose="02020609040205080304" pitchFamily="49" charset="-128"/>
                <a:cs typeface="Arial" panose="020B0604020202020204" pitchFamily="34" charset="0"/>
              </a:rPr>
            </a:b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31</a:t>
            </a:fld>
            <a:endParaRPr lang="en-US" altLang="zh-TW"/>
          </a:p>
        </p:txBody>
      </p:sp>
    </p:spTree>
    <p:extLst>
      <p:ext uri="{BB962C8B-B14F-4D97-AF65-F5344CB8AC3E}">
        <p14:creationId xmlns:p14="http://schemas.microsoft.com/office/powerpoint/2010/main" val="1511030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And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our</a:t>
            </a:r>
            <a:r>
              <a:rPr lang="en-US" sz="1200" dirty="0">
                <a:effectLst/>
                <a:latin typeface="Arial" panose="020B0604020202020204" pitchFamily="34" charset="0"/>
                <a:ea typeface="MS Mincho" panose="02020609040205080304" pitchFamily="49" charset="-128"/>
                <a:cs typeface="Arial" panose="020B0604020202020204" pitchFamily="34" charset="0"/>
              </a:rPr>
              <a:t> antenna </a:t>
            </a:r>
            <a:r>
              <a:rPr lang="tr-TR" sz="1200" dirty="0">
                <a:effectLst/>
                <a:latin typeface="Arial" panose="020B0604020202020204" pitchFamily="34" charset="0"/>
                <a:ea typeface="MS Mincho" panose="02020609040205080304" pitchFamily="49" charset="-128"/>
                <a:cs typeface="Arial" panose="020B0604020202020204" pitchFamily="34" charset="0"/>
              </a:rPr>
              <a:t>is</a:t>
            </a:r>
            <a:r>
              <a:rPr lang="en-US" sz="1200" dirty="0">
                <a:effectLst/>
                <a:latin typeface="Arial" panose="020B0604020202020204" pitchFamily="34" charset="0"/>
                <a:ea typeface="MS Mincho" panose="02020609040205080304" pitchFamily="49" charset="-128"/>
                <a:cs typeface="Arial" panose="020B0604020202020204" pitchFamily="34" charset="0"/>
              </a:rPr>
              <a:t> done </a:t>
            </a:r>
            <a:r>
              <a:rPr lang="tr-TR" sz="1200" dirty="0" err="1">
                <a:effectLst/>
                <a:latin typeface="Arial" panose="020B0604020202020204" pitchFamily="34" charset="0"/>
                <a:ea typeface="MS Mincho" panose="02020609040205080304" pitchFamily="49" charset="-128"/>
                <a:cs typeface="Arial" panose="020B0604020202020204" pitchFamily="34" charset="0"/>
              </a:rPr>
              <a:t>after</a:t>
            </a:r>
            <a:r>
              <a:rPr lang="en-US" sz="1200" dirty="0">
                <a:effectLst/>
                <a:latin typeface="Arial" panose="020B0604020202020204" pitchFamily="34" charset="0"/>
                <a:ea typeface="MS Mincho" panose="02020609040205080304" pitchFamily="49" charset="-128"/>
                <a:cs typeface="Arial" panose="020B0604020202020204" pitchFamily="34" charset="0"/>
              </a:rPr>
              <a:t> soldering</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en-US" sz="1200" dirty="0">
                <a:effectLst/>
                <a:latin typeface="Arial" panose="020B0604020202020204" pitchFamily="34" charset="0"/>
                <a:ea typeface="MS Mincho" panose="02020609040205080304" pitchFamily="49" charset="-128"/>
                <a:cs typeface="Arial" panose="020B0604020202020204" pitchFamily="34" charset="0"/>
              </a:rPr>
              <a:t> coaxial socket.</a:t>
            </a: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Now</a:t>
            </a:r>
            <a:r>
              <a:rPr lang="tr-TR" sz="1200" dirty="0">
                <a:effectLst/>
                <a:latin typeface="Arial" panose="020B0604020202020204" pitchFamily="34" charset="0"/>
                <a:ea typeface="MS Mincho" panose="02020609040205080304" pitchFamily="49" charset="-128"/>
                <a:cs typeface="Arial" panose="020B0604020202020204" pitchFamily="34" charset="0"/>
              </a:rPr>
              <a:t>, Ahmet </a:t>
            </a:r>
            <a:r>
              <a:rPr lang="tr-TR" sz="1200" dirty="0" err="1">
                <a:effectLst/>
                <a:latin typeface="Arial" panose="020B0604020202020204" pitchFamily="34" charset="0"/>
                <a:ea typeface="MS Mincho" panose="02020609040205080304" pitchFamily="49" charset="-128"/>
                <a:cs typeface="Arial" panose="020B0604020202020204" pitchFamily="34" charset="0"/>
              </a:rPr>
              <a:t>will</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continue</a:t>
            </a:r>
            <a:r>
              <a:rPr lang="tr-TR" sz="1200" dirty="0">
                <a:effectLst/>
                <a:latin typeface="Arial" panose="020B0604020202020204" pitchFamily="34" charset="0"/>
                <a:ea typeface="MS Mincho" panose="02020609040205080304" pitchFamily="49" charset="-128"/>
                <a:cs typeface="Arial" panose="020B0604020202020204" pitchFamily="34" charset="0"/>
              </a:rPr>
              <a:t>.</a:t>
            </a:r>
            <a:endParaRPr lang="en-US" sz="1200" dirty="0">
              <a:effectLst/>
              <a:latin typeface="Calibri" panose="020F0502020204030204" pitchFamily="34"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32</a:t>
            </a:fld>
            <a:endParaRPr lang="en-US" altLang="zh-TW"/>
          </a:p>
        </p:txBody>
      </p:sp>
    </p:spTree>
    <p:extLst>
      <p:ext uri="{BB962C8B-B14F-4D97-AF65-F5344CB8AC3E}">
        <p14:creationId xmlns:p14="http://schemas.microsoft.com/office/powerpoint/2010/main" val="2591103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After fabrication, we did our measurements thanks to our labs. Then we did some comparisons with the simulation results.</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33</a:t>
            </a:fld>
            <a:endParaRPr lang="en-US" altLang="zh-TW"/>
          </a:p>
        </p:txBody>
      </p:sp>
    </p:spTree>
    <p:extLst>
      <p:ext uri="{BB962C8B-B14F-4D97-AF65-F5344CB8AC3E}">
        <p14:creationId xmlns:p14="http://schemas.microsoft.com/office/powerpoint/2010/main" val="3097005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The first measurement is done on the network analyzer. We use the first port of it to measure S11 parameter.</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34</a:t>
            </a:fld>
            <a:endParaRPr lang="en-US" altLang="zh-TW"/>
          </a:p>
        </p:txBody>
      </p:sp>
    </p:spTree>
    <p:extLst>
      <p:ext uri="{BB962C8B-B14F-4D97-AF65-F5344CB8AC3E}">
        <p14:creationId xmlns:p14="http://schemas.microsoft.com/office/powerpoint/2010/main" val="126838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Second measurement is done at the anechoic chamber. We used signal generator with our antenna as a transmitter, and a spectrum analyzer with a </a:t>
            </a:r>
            <a:r>
              <a:rPr lang="en-US" sz="1800" dirty="0" err="1">
                <a:solidFill>
                  <a:srgbClr val="000000"/>
                </a:solidFill>
                <a:latin typeface="Verdana" panose="020B0604030504040204" pitchFamily="34" charset="0"/>
              </a:rPr>
              <a:t>referance</a:t>
            </a:r>
            <a:r>
              <a:rPr lang="en-US" sz="1800" dirty="0">
                <a:solidFill>
                  <a:srgbClr val="000000"/>
                </a:solidFill>
                <a:latin typeface="Verdana" panose="020B0604030504040204" pitchFamily="34" charset="0"/>
              </a:rPr>
              <a:t> horn antenna as a receiver. </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35</a:t>
            </a:fld>
            <a:endParaRPr lang="en-US" altLang="zh-TW"/>
          </a:p>
        </p:txBody>
      </p:sp>
    </p:spTree>
    <p:extLst>
      <p:ext uri="{BB962C8B-B14F-4D97-AF65-F5344CB8AC3E}">
        <p14:creationId xmlns:p14="http://schemas.microsoft.com/office/powerpoint/2010/main" val="321194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With this configuration, we </a:t>
            </a:r>
            <a:r>
              <a:rPr lang="tr-TR" sz="1800">
                <a:solidFill>
                  <a:srgbClr val="000000"/>
                </a:solidFill>
                <a:latin typeface="Verdana" panose="020B0604030504040204" pitchFamily="34" charset="0"/>
              </a:rPr>
              <a:t>referenced</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another</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horn</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antenna</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to</a:t>
            </a:r>
            <a:r>
              <a:rPr lang="en-US" sz="1800" dirty="0">
                <a:solidFill>
                  <a:srgbClr val="000000"/>
                </a:solidFill>
                <a:latin typeface="Verdana" panose="020B0604030504040204" pitchFamily="34" charset="0"/>
              </a:rPr>
              <a:t> compare the impulse amplitudes, and find the gain of our antenna.</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36</a:t>
            </a:fld>
            <a:endParaRPr lang="en-US" altLang="zh-TW"/>
          </a:p>
        </p:txBody>
      </p:sp>
    </p:spTree>
    <p:extLst>
      <p:ext uri="{BB962C8B-B14F-4D97-AF65-F5344CB8AC3E}">
        <p14:creationId xmlns:p14="http://schemas.microsoft.com/office/powerpoint/2010/main" val="2569049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a:solidFill>
                  <a:srgbClr val="000000"/>
                </a:solidFill>
                <a:latin typeface="Verdana" panose="020B0604030504040204" pitchFamily="34" charset="0"/>
              </a:rPr>
              <a:t>Turn</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table</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helped</a:t>
            </a:r>
            <a:r>
              <a:rPr lang="tr-TR" sz="1800" dirty="0">
                <a:solidFill>
                  <a:srgbClr val="000000"/>
                </a:solidFill>
                <a:latin typeface="Verdana" panose="020B0604030504040204" pitchFamily="34" charset="0"/>
              </a:rPr>
              <a:t> us </a:t>
            </a:r>
            <a:r>
              <a:rPr lang="tr-TR" sz="1800">
                <a:solidFill>
                  <a:srgbClr val="000000"/>
                </a:solidFill>
                <a:latin typeface="Verdana" panose="020B0604030504040204" pitchFamily="34" charset="0"/>
              </a:rPr>
              <a:t>to</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rotate</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the</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antenna</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direction</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with</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its</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precise</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control</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unit</a:t>
            </a:r>
            <a:r>
              <a:rPr lang="tr-TR" sz="1800" dirty="0">
                <a:solidFill>
                  <a:srgbClr val="000000"/>
                </a:solidFill>
                <a:latin typeface="Verdana" panose="020B0604030504040204" pitchFamily="34" charset="0"/>
              </a:rPr>
              <a:t>. W</a:t>
            </a:r>
            <a:r>
              <a:rPr lang="en-US" sz="1800" dirty="0">
                <a:solidFill>
                  <a:srgbClr val="000000"/>
                </a:solidFill>
                <a:latin typeface="Verdana" panose="020B0604030504040204" pitchFamily="34" charset="0"/>
              </a:rPr>
              <a:t>e u</a:t>
            </a:r>
            <a:r>
              <a:rPr lang="tr-TR" sz="1800" dirty="0">
                <a:solidFill>
                  <a:srgbClr val="000000"/>
                </a:solidFill>
                <a:latin typeface="Verdana" panose="020B0604030504040204" pitchFamily="34" charset="0"/>
              </a:rPr>
              <a:t>se it</a:t>
            </a:r>
            <a:r>
              <a:rPr lang="en-US" sz="1800" dirty="0">
                <a:solidFill>
                  <a:srgbClr val="000000"/>
                </a:solidFill>
                <a:latin typeface="Verdana" panose="020B0604030504040204" pitchFamily="34" charset="0"/>
              </a:rPr>
              <a:t> to measure the gain </a:t>
            </a:r>
            <a:r>
              <a:rPr lang="tr-TR" sz="1800" dirty="0">
                <a:solidFill>
                  <a:srgbClr val="000000"/>
                </a:solidFill>
                <a:latin typeface="Verdana" panose="020B0604030504040204" pitchFamily="34" charset="0"/>
              </a:rPr>
              <a:t>at </a:t>
            </a:r>
            <a:r>
              <a:rPr lang="tr-TR" sz="1800" dirty="0" err="1">
                <a:solidFill>
                  <a:srgbClr val="000000"/>
                </a:solidFill>
                <a:latin typeface="Verdana" panose="020B0604030504040204" pitchFamily="34" charset="0"/>
              </a:rPr>
              <a:t>all</a:t>
            </a:r>
            <a:r>
              <a:rPr lang="tr-TR" sz="1800" dirty="0">
                <a:solidFill>
                  <a:srgbClr val="000000"/>
                </a:solidFill>
                <a:latin typeface="Verdana" panose="020B0604030504040204" pitchFamily="34" charset="0"/>
              </a:rPr>
              <a:t> </a:t>
            </a:r>
            <a:r>
              <a:rPr lang="tr-TR" sz="1800" dirty="0" err="1">
                <a:solidFill>
                  <a:srgbClr val="000000"/>
                </a:solidFill>
                <a:latin typeface="Verdana" panose="020B0604030504040204" pitchFamily="34" charset="0"/>
              </a:rPr>
              <a:t>angle</a:t>
            </a:r>
            <a:r>
              <a:rPr lang="tr-TR" sz="1800" dirty="0">
                <a:solidFill>
                  <a:srgbClr val="000000"/>
                </a:solidFill>
                <a:latin typeface="Verdana" panose="020B0604030504040204" pitchFamily="34" charset="0"/>
              </a:rPr>
              <a:t> </a:t>
            </a:r>
            <a:r>
              <a:rPr lang="tr-TR" sz="1800" dirty="0" err="1">
                <a:solidFill>
                  <a:srgbClr val="000000"/>
                </a:solidFill>
                <a:latin typeface="Verdana" panose="020B0604030504040204" pitchFamily="34" charset="0"/>
              </a:rPr>
              <a:t>values</a:t>
            </a:r>
            <a:r>
              <a:rPr lang="en-US" sz="1800" dirty="0">
                <a:solidFill>
                  <a:srgbClr val="000000"/>
                </a:solidFill>
                <a:latin typeface="Verdana" panose="020B0604030504040204" pitchFamily="34" charset="0"/>
              </a:rPr>
              <a:t>.</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37</a:t>
            </a:fld>
            <a:endParaRPr lang="en-US" altLang="zh-TW"/>
          </a:p>
        </p:txBody>
      </p:sp>
    </p:spTree>
    <p:extLst>
      <p:ext uri="{BB962C8B-B14F-4D97-AF65-F5344CB8AC3E}">
        <p14:creationId xmlns:p14="http://schemas.microsoft.com/office/powerpoint/2010/main" val="2241326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solidFill>
                  <a:srgbClr val="000000"/>
                </a:solidFill>
                <a:latin typeface="Verdana" panose="020B0604030504040204" pitchFamily="34" charset="0"/>
              </a:rPr>
              <a:t>At the final we got the data from measurement devices and CST simulation to compare them on MATLAB.</a:t>
            </a:r>
            <a:endParaRPr lang="tr-TR" sz="1800" dirty="0"/>
          </a:p>
          <a:p>
            <a:endParaRPr lang="tr-TR" sz="1800" dirty="0">
              <a:solidFill>
                <a:srgbClr val="000000"/>
              </a:solidFill>
              <a:latin typeface="Verdana" panose="020B0604030504040204" pitchFamily="34" charset="0"/>
            </a:endParaRPr>
          </a:p>
          <a:p>
            <a:r>
              <a:rPr lang="en-US" sz="1800" dirty="0">
                <a:solidFill>
                  <a:srgbClr val="000000"/>
                </a:solidFill>
                <a:latin typeface="Verdana" panose="020B0604030504040204" pitchFamily="34" charset="0"/>
              </a:rPr>
              <a:t>On the figure, firstly, our best frequency value is shifted, and our operating frequency is on a flat band on -20 level which is very good actually.</a:t>
            </a:r>
          </a:p>
          <a:p>
            <a:r>
              <a:rPr lang="en-US" sz="1800" dirty="0">
                <a:solidFill>
                  <a:srgbClr val="000000"/>
                </a:solidFill>
                <a:latin typeface="Verdana" panose="020B0604030504040204" pitchFamily="34" charset="0"/>
              </a:rPr>
              <a:t>And secondly, the bandwidth of the antenna is increase</a:t>
            </a:r>
            <a:r>
              <a:rPr lang="tr-TR" sz="1800" dirty="0">
                <a:solidFill>
                  <a:srgbClr val="000000"/>
                </a:solidFill>
                <a:latin typeface="Verdana" panose="020B0604030504040204" pitchFamily="34" charset="0"/>
              </a:rPr>
              <a:t>d</a:t>
            </a:r>
            <a:r>
              <a:rPr lang="en-US" sz="1800" dirty="0">
                <a:solidFill>
                  <a:srgbClr val="000000"/>
                </a:solidFill>
                <a:latin typeface="Verdana" panose="020B0604030504040204" pitchFamily="34" charset="0"/>
              </a:rPr>
              <a:t> </a:t>
            </a:r>
            <a:r>
              <a:rPr lang="tr-TR" sz="1800" dirty="0">
                <a:solidFill>
                  <a:srgbClr val="000000"/>
                </a:solidFill>
                <a:latin typeface="Verdana" panose="020B0604030504040204" pitchFamily="34" charset="0"/>
              </a:rPr>
              <a:t>5.5</a:t>
            </a:r>
            <a:r>
              <a:rPr lang="en-US" sz="1800" dirty="0">
                <a:solidFill>
                  <a:srgbClr val="000000"/>
                </a:solidFill>
                <a:latin typeface="Verdana" panose="020B0604030504040204" pitchFamily="34" charset="0"/>
              </a:rPr>
              <a:t> to </a:t>
            </a:r>
            <a:r>
              <a:rPr lang="tr-TR" sz="1800" dirty="0">
                <a:solidFill>
                  <a:srgbClr val="000000"/>
                </a:solidFill>
                <a:latin typeface="Verdana" panose="020B0604030504040204" pitchFamily="34" charset="0"/>
              </a:rPr>
              <a:t>6.8</a:t>
            </a:r>
            <a:r>
              <a:rPr lang="en-US" sz="1800" dirty="0">
                <a:solidFill>
                  <a:srgbClr val="000000"/>
                </a:solidFill>
                <a:latin typeface="Verdana" panose="020B0604030504040204" pitchFamily="34" charset="0"/>
              </a:rPr>
              <a:t>.</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38</a:t>
            </a:fld>
            <a:endParaRPr lang="en-US" altLang="zh-TW"/>
          </a:p>
        </p:txBody>
      </p:sp>
    </p:spTree>
    <p:extLst>
      <p:ext uri="{BB962C8B-B14F-4D97-AF65-F5344CB8AC3E}">
        <p14:creationId xmlns:p14="http://schemas.microsoft.com/office/powerpoint/2010/main" val="1837873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On the radiation pattern figure, the maximum gain is decreased a bit</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and</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the</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directivity</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pattern</a:t>
            </a:r>
            <a:r>
              <a:rPr lang="tr-TR" sz="1800" dirty="0">
                <a:solidFill>
                  <a:srgbClr val="000000"/>
                </a:solidFill>
                <a:latin typeface="Verdana" panose="020B0604030504040204" pitchFamily="34" charset="0"/>
              </a:rPr>
              <a:t> is </a:t>
            </a:r>
            <a:r>
              <a:rPr lang="tr-TR" sz="1800">
                <a:solidFill>
                  <a:srgbClr val="000000"/>
                </a:solidFill>
                <a:latin typeface="Verdana" panose="020B0604030504040204" pitchFamily="34" charset="0"/>
              </a:rPr>
              <a:t>mostly</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matched</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epacially</a:t>
            </a:r>
            <a:r>
              <a:rPr lang="tr-TR" sz="1800" dirty="0">
                <a:solidFill>
                  <a:srgbClr val="000000"/>
                </a:solidFill>
                <a:latin typeface="Verdana" panose="020B0604030504040204" pitchFamily="34" charset="0"/>
              </a:rPr>
              <a:t> </a:t>
            </a:r>
            <a:r>
              <a:rPr lang="tr-TR" sz="1800">
                <a:solidFill>
                  <a:srgbClr val="000000"/>
                </a:solidFill>
                <a:latin typeface="Verdana" panose="020B0604030504040204" pitchFamily="34" charset="0"/>
              </a:rPr>
              <a:t>around</a:t>
            </a:r>
            <a:r>
              <a:rPr lang="tr-TR" sz="1800" dirty="0">
                <a:solidFill>
                  <a:srgbClr val="000000"/>
                </a:solidFill>
                <a:latin typeface="Verdana" panose="020B0604030504040204" pitchFamily="34" charset="0"/>
              </a:rPr>
              <a:t> 0 </a:t>
            </a:r>
            <a:r>
              <a:rPr lang="tr-TR" sz="1800">
                <a:solidFill>
                  <a:srgbClr val="000000"/>
                </a:solidFill>
                <a:latin typeface="Verdana" panose="020B0604030504040204" pitchFamily="34" charset="0"/>
              </a:rPr>
              <a:t>degree</a:t>
            </a:r>
            <a:r>
              <a:rPr lang="tr-TR" sz="1800" dirty="0">
                <a:solidFill>
                  <a:srgbClr val="000000"/>
                </a:solidFill>
                <a:latin typeface="Verdana" panose="020B0604030504040204" pitchFamily="34" charset="0"/>
              </a:rPr>
              <a:t>.</a:t>
            </a:r>
            <a:endParaRPr lang="en-US" sz="1800" dirty="0">
              <a:solidFill>
                <a:srgbClr val="000000"/>
              </a:solidFill>
              <a:latin typeface="Verdana" panose="020B0604030504040204" pitchFamily="34" charset="0"/>
            </a:endParaRPr>
          </a:p>
          <a:p>
            <a:endParaRPr lang="tr-TR" sz="1800" dirty="0">
              <a:solidFill>
                <a:srgbClr val="000000"/>
              </a:solidFill>
              <a:latin typeface="Verdana" panose="020B0604030504040204" pitchFamily="34" charset="0"/>
            </a:endParaRPr>
          </a:p>
          <a:p>
            <a:r>
              <a:rPr lang="en-US" sz="1800" dirty="0">
                <a:solidFill>
                  <a:srgbClr val="000000"/>
                </a:solidFill>
                <a:latin typeface="Verdana" panose="020B0604030504040204" pitchFamily="34" charset="0"/>
              </a:rPr>
              <a:t>Also, you can observe that the result is not going under -22 </a:t>
            </a:r>
            <a:r>
              <a:rPr lang="en-US" sz="1800" dirty="0" err="1">
                <a:solidFill>
                  <a:srgbClr val="000000"/>
                </a:solidFill>
                <a:latin typeface="Verdana" panose="020B0604030504040204" pitchFamily="34" charset="0"/>
              </a:rPr>
              <a:t>dbm</a:t>
            </a:r>
            <a:r>
              <a:rPr lang="en-US" sz="1800" dirty="0">
                <a:solidFill>
                  <a:srgbClr val="000000"/>
                </a:solidFill>
                <a:latin typeface="Verdana" panose="020B0604030504040204" pitchFamily="34" charset="0"/>
              </a:rPr>
              <a:t> value especially at 100 </a:t>
            </a:r>
            <a:r>
              <a:rPr lang="en-US" sz="1800" dirty="0" err="1">
                <a:solidFill>
                  <a:srgbClr val="000000"/>
                </a:solidFill>
                <a:latin typeface="Verdana" panose="020B0604030504040204" pitchFamily="34" charset="0"/>
              </a:rPr>
              <a:t>degress</a:t>
            </a:r>
            <a:r>
              <a:rPr lang="en-US" sz="1800" dirty="0">
                <a:solidFill>
                  <a:srgbClr val="000000"/>
                </a:solidFill>
                <a:latin typeface="Verdana" panose="020B0604030504040204" pitchFamily="34" charset="0"/>
              </a:rPr>
              <a:t>, but this happened because of the signal generator power limitation.</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39</a:t>
            </a:fld>
            <a:endParaRPr lang="en-US" altLang="zh-TW"/>
          </a:p>
        </p:txBody>
      </p:sp>
    </p:spTree>
    <p:extLst>
      <p:ext uri="{BB962C8B-B14F-4D97-AF65-F5344CB8AC3E}">
        <p14:creationId xmlns:p14="http://schemas.microsoft.com/office/powerpoint/2010/main" val="290854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As an engineer we know that, we are surrounded by antennas in our lives. Even in a small smartphone like the figure there are antennas for different application such as </a:t>
            </a:r>
            <a:r>
              <a:rPr lang="en-US" sz="1800" dirty="0" err="1">
                <a:solidFill>
                  <a:srgbClr val="000000"/>
                </a:solidFill>
                <a:latin typeface="Verdana" panose="020B0604030504040204" pitchFamily="34" charset="0"/>
              </a:rPr>
              <a:t>bluetooth</a:t>
            </a:r>
            <a:r>
              <a:rPr lang="en-US" sz="1800" dirty="0">
                <a:solidFill>
                  <a:srgbClr val="000000"/>
                </a:solidFill>
                <a:latin typeface="Verdana" panose="020B0604030504040204" pitchFamily="34" charset="0"/>
              </a:rPr>
              <a:t>, </a:t>
            </a:r>
            <a:r>
              <a:rPr lang="en-US" sz="1800" dirty="0" err="1">
                <a:solidFill>
                  <a:srgbClr val="000000"/>
                </a:solidFill>
                <a:latin typeface="Verdana" panose="020B0604030504040204" pitchFamily="34" charset="0"/>
              </a:rPr>
              <a:t>wifi</a:t>
            </a:r>
            <a:r>
              <a:rPr lang="en-US" sz="1800" dirty="0">
                <a:solidFill>
                  <a:srgbClr val="000000"/>
                </a:solidFill>
                <a:latin typeface="Verdana" panose="020B0604030504040204" pitchFamily="34" charset="0"/>
              </a:rPr>
              <a:t>, GPS, RFID or FM radio.</a:t>
            </a:r>
            <a:endParaRPr lang="tr-TR" sz="1800" dirty="0">
              <a:solidFill>
                <a:srgbClr val="000000"/>
              </a:solidFill>
              <a:latin typeface="Verdana" panose="020B0604030504040204" pitchFamily="34" charset="0"/>
            </a:endParaRPr>
          </a:p>
          <a:p>
            <a:r>
              <a:rPr lang="en-US" sz="1800" dirty="0">
                <a:solidFill>
                  <a:srgbClr val="000000"/>
                </a:solidFill>
                <a:latin typeface="Verdana" panose="020B0604030504040204" pitchFamily="34" charset="0"/>
              </a:rPr>
              <a:t>Compared to other antennas, printed antennas are easy to manufacture, they have low weight, and they are small. The most common and simple printed antenna type is the microstrip patch antenna. We can see them in radars, mobile phones, satellites or </a:t>
            </a:r>
            <a:r>
              <a:rPr lang="en-US" sz="1800" dirty="0" err="1">
                <a:solidFill>
                  <a:srgbClr val="000000"/>
                </a:solidFill>
                <a:latin typeface="Verdana" panose="020B0604030504040204" pitchFamily="34" charset="0"/>
              </a:rPr>
              <a:t>gps</a:t>
            </a:r>
            <a:r>
              <a:rPr lang="en-US" sz="1800" dirty="0">
                <a:solidFill>
                  <a:srgbClr val="000000"/>
                </a:solidFill>
                <a:latin typeface="Verdana" panose="020B0604030504040204" pitchFamily="34" charset="0"/>
              </a:rPr>
              <a:t> systems</a:t>
            </a:r>
            <a:r>
              <a:rPr lang="tr-TR" sz="1800" dirty="0">
                <a:solidFill>
                  <a:srgbClr val="000000"/>
                </a:solidFill>
                <a:latin typeface="Verdana" panose="020B0604030504040204" pitchFamily="34" charset="0"/>
              </a:rPr>
              <a:t>.</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a:t>
            </a:fld>
            <a:endParaRPr lang="en-US" altLang="zh-TW"/>
          </a:p>
        </p:txBody>
      </p:sp>
    </p:spTree>
    <p:extLst>
      <p:ext uri="{BB962C8B-B14F-4D97-AF65-F5344CB8AC3E}">
        <p14:creationId xmlns:p14="http://schemas.microsoft.com/office/powerpoint/2010/main" val="1713000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In</a:t>
            </a:r>
            <a:r>
              <a:rPr lang="tr-TR" dirty="0"/>
              <a:t> </a:t>
            </a:r>
            <a:r>
              <a:rPr lang="tr-TR" dirty="0" err="1"/>
              <a:t>conclusion</a:t>
            </a:r>
            <a:r>
              <a:rPr lang="tr-TR" dirty="0"/>
              <a:t>, </a:t>
            </a:r>
            <a:r>
              <a:rPr lang="en-US" sz="1200" dirty="0">
                <a:effectLst/>
                <a:latin typeface="Arial" panose="020B0604020202020204" pitchFamily="34" charset="0"/>
                <a:ea typeface="MS Mincho" panose="02020609040205080304" pitchFamily="49" charset="-128"/>
                <a:cs typeface="Arial" panose="020B0604020202020204" pitchFamily="34" charset="0"/>
              </a:rPr>
              <a:t>we </a:t>
            </a:r>
            <a:r>
              <a:rPr lang="tr-TR" sz="1200" dirty="0">
                <a:effectLst/>
                <a:latin typeface="Arial" panose="020B0604020202020204" pitchFamily="34" charset="0"/>
                <a:ea typeface="MS Mincho" panose="02020609040205080304" pitchFamily="49" charset="-128"/>
                <a:cs typeface="Arial" panose="020B0604020202020204" pitchFamily="34" charset="0"/>
              </a:rPr>
              <a:t>had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figüre </a:t>
            </a:r>
            <a:r>
              <a:rPr lang="tr-TR" sz="1200" dirty="0" err="1">
                <a:effectLst/>
                <a:latin typeface="Arial" panose="020B0604020202020204" pitchFamily="34" charset="0"/>
                <a:ea typeface="MS Mincho" panose="02020609040205080304" pitchFamily="49" charset="-128"/>
                <a:cs typeface="Arial" panose="020B0604020202020204" pitchFamily="34" charset="0"/>
              </a:rPr>
              <a:t>out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different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problems</a:t>
            </a:r>
            <a:r>
              <a:rPr lang="tr-TR" sz="1200" dirty="0">
                <a:effectLst/>
                <a:latin typeface="Arial" panose="020B0604020202020204" pitchFamily="34" charset="0"/>
                <a:ea typeface="MS Mincho" panose="02020609040205080304" pitchFamily="49" charset="-128"/>
                <a:cs typeface="Arial" panose="020B0604020202020204" pitchFamily="34" charset="0"/>
              </a:rPr>
              <a:t> step </a:t>
            </a:r>
            <a:r>
              <a:rPr lang="tr-TR" sz="1200" dirty="0" err="1">
                <a:effectLst/>
                <a:latin typeface="Arial" panose="020B0604020202020204" pitchFamily="34" charset="0"/>
                <a:ea typeface="MS Mincho" panose="02020609040205080304" pitchFamily="49" charset="-128"/>
                <a:cs typeface="Arial" panose="020B0604020202020204" pitchFamily="34" charset="0"/>
              </a:rPr>
              <a:t>by</a:t>
            </a:r>
            <a:r>
              <a:rPr lang="tr-TR" sz="1200" dirty="0">
                <a:effectLst/>
                <a:latin typeface="Arial" panose="020B0604020202020204" pitchFamily="34" charset="0"/>
                <a:ea typeface="MS Mincho" panose="02020609040205080304" pitchFamily="49" charset="-128"/>
                <a:cs typeface="Arial" panose="020B0604020202020204" pitchFamily="34" charset="0"/>
              </a:rPr>
              <a:t> step</a:t>
            </a:r>
            <a:r>
              <a:rPr lang="en-US" sz="1200" dirty="0">
                <a:effectLst/>
                <a:latin typeface="Arial" panose="020B0604020202020204" pitchFamily="34" charset="0"/>
                <a:ea typeface="MS Mincho" panose="02020609040205080304" pitchFamily="49" charset="-128"/>
                <a:cs typeface="Arial" panose="020B0604020202020204" pitchFamily="34" charset="0"/>
              </a:rPr>
              <a:t>. At the beginning of the project, our main concern was S11 parameter of the antenna. However, later we </a:t>
            </a:r>
            <a:r>
              <a:rPr lang="tr-TR" sz="1200" dirty="0" err="1">
                <a:effectLst/>
                <a:latin typeface="Arial" panose="020B0604020202020204" pitchFamily="34" charset="0"/>
                <a:ea typeface="MS Mincho" panose="02020609040205080304" pitchFamily="49" charset="-128"/>
                <a:cs typeface="Arial" panose="020B0604020202020204" pitchFamily="34" charset="0"/>
              </a:rPr>
              <a:t>started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consider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importance</a:t>
            </a:r>
            <a:r>
              <a:rPr lang="tr-TR" sz="1200" dirty="0">
                <a:effectLst/>
                <a:latin typeface="Arial" panose="020B0604020202020204" pitchFamily="34" charset="0"/>
                <a:ea typeface="MS Mincho" panose="02020609040205080304" pitchFamily="49" charset="-128"/>
                <a:cs typeface="Arial" panose="020B0604020202020204" pitchFamily="34" charset="0"/>
              </a:rPr>
              <a:t> of </a:t>
            </a:r>
            <a:r>
              <a:rPr lang="en-US" sz="1200" dirty="0">
                <a:effectLst/>
                <a:latin typeface="Arial" panose="020B0604020202020204" pitchFamily="34" charset="0"/>
                <a:ea typeface="MS Mincho" panose="02020609040205080304" pitchFamily="49" charset="-128"/>
                <a:cs typeface="Arial" panose="020B0604020202020204" pitchFamily="34" charset="0"/>
              </a:rPr>
              <a:t>other parameters for doppler radar </a:t>
            </a:r>
            <a:r>
              <a:rPr lang="tr-TR" sz="1200" dirty="0" err="1">
                <a:effectLst/>
                <a:latin typeface="Arial" panose="020B0604020202020204" pitchFamily="34" charset="0"/>
                <a:ea typeface="MS Mincho" panose="02020609040205080304" pitchFamily="49" charset="-128"/>
                <a:cs typeface="Arial" panose="020B0604020202020204" pitchFamily="34" charset="0"/>
              </a:rPr>
              <a:t>implementation</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en-US" sz="1200" dirty="0">
                <a:effectLst/>
                <a:latin typeface="Arial" panose="020B0604020202020204" pitchFamily="34" charset="0"/>
                <a:ea typeface="MS Mincho" panose="02020609040205080304" pitchFamily="49" charset="-128"/>
                <a:cs typeface="Arial" panose="020B0604020202020204" pitchFamily="34" charset="0"/>
              </a:rPr>
              <a:t>such as gain and directivity</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Also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en-US" sz="1200" dirty="0">
                <a:effectLst/>
                <a:latin typeface="Arial" panose="020B0604020202020204" pitchFamily="34" charset="0"/>
                <a:ea typeface="MS Mincho" panose="02020609040205080304" pitchFamily="49" charset="-128"/>
                <a:cs typeface="Arial" panose="020B0604020202020204" pitchFamily="34" charset="0"/>
              </a:rPr>
              <a:t>We expected our simulation to match with our analytical calculation, but we see that it rarely </a:t>
            </a:r>
            <a:r>
              <a:rPr lang="en-US" sz="1200" dirty="0" err="1">
                <a:effectLst/>
                <a:latin typeface="Arial" panose="020B0604020202020204" pitchFamily="34" charset="0"/>
                <a:ea typeface="MS Mincho" panose="02020609040205080304" pitchFamily="49" charset="-128"/>
                <a:cs typeface="Arial" panose="020B0604020202020204" pitchFamily="34" charset="0"/>
              </a:rPr>
              <a:t>matche</a:t>
            </a:r>
            <a:r>
              <a:rPr lang="tr-TR" sz="1200" dirty="0">
                <a:effectLst/>
                <a:latin typeface="Arial" panose="020B0604020202020204" pitchFamily="34" charset="0"/>
                <a:ea typeface="MS Mincho" panose="02020609040205080304" pitchFamily="49" charset="-128"/>
                <a:cs typeface="Arial" panose="020B0604020202020204" pitchFamily="34" charset="0"/>
              </a:rPr>
              <a:t>s</a:t>
            </a:r>
            <a:r>
              <a:rPr lang="en-US" sz="1200" dirty="0">
                <a:effectLst/>
                <a:latin typeface="Arial" panose="020B0604020202020204" pitchFamily="34" charset="0"/>
                <a:ea typeface="MS Mincho" panose="02020609040205080304" pitchFamily="49" charset="-128"/>
                <a:cs typeface="Arial" panose="020B0604020202020204" pitchFamily="34" charset="0"/>
              </a:rPr>
              <a:t>. Therefore, rather than calculation, </a:t>
            </a:r>
            <a:r>
              <a:rPr lang="tr-TR" sz="1200" dirty="0" err="1">
                <a:effectLst/>
                <a:latin typeface="Arial" panose="020B0604020202020204" pitchFamily="34" charset="0"/>
                <a:ea typeface="MS Mincho" panose="02020609040205080304" pitchFamily="49" charset="-128"/>
                <a:cs typeface="Arial" panose="020B0604020202020204" pitchFamily="34" charset="0"/>
              </a:rPr>
              <a:t>we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focused</a:t>
            </a:r>
            <a:r>
              <a:rPr lang="tr-TR" sz="1200" dirty="0">
                <a:effectLst/>
                <a:latin typeface="Arial" panose="020B0604020202020204" pitchFamily="34" charset="0"/>
                <a:ea typeface="MS Mincho" panose="02020609040205080304" pitchFamily="49" charset="-128"/>
                <a:cs typeface="Arial" panose="020B0604020202020204" pitchFamily="34" charset="0"/>
              </a:rPr>
              <a:t> on </a:t>
            </a:r>
            <a:r>
              <a:rPr lang="en-US" sz="1200" dirty="0">
                <a:effectLst/>
                <a:latin typeface="Arial" panose="020B0604020202020204" pitchFamily="34" charset="0"/>
                <a:ea typeface="MS Mincho" panose="02020609040205080304" pitchFamily="49" charset="-128"/>
                <a:cs typeface="Arial" panose="020B0604020202020204" pitchFamily="34" charset="0"/>
              </a:rPr>
              <a:t>iterative simulation trials</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In</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addition</a:t>
            </a:r>
            <a:r>
              <a:rPr lang="tr-TR" sz="1200" dirty="0">
                <a:effectLst/>
                <a:latin typeface="Arial" panose="020B0604020202020204" pitchFamily="34" charset="0"/>
                <a:ea typeface="MS Mincho" panose="02020609040205080304" pitchFamily="49" charset="-128"/>
                <a:cs typeface="Arial" panose="020B0604020202020204" pitchFamily="34" charset="0"/>
              </a:rPr>
              <a:t>, At </a:t>
            </a:r>
            <a:r>
              <a:rPr lang="en-US" sz="1200" dirty="0">
                <a:effectLst/>
                <a:latin typeface="Arial" panose="020B0604020202020204" pitchFamily="34" charset="0"/>
                <a:ea typeface="MS Mincho" panose="02020609040205080304" pitchFamily="49" charset="-128"/>
                <a:cs typeface="Arial" panose="020B0604020202020204" pitchFamily="34" charset="0"/>
              </a:rPr>
              <a:t>S11</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results</a:t>
            </a:r>
            <a:r>
              <a:rPr lang="en-US" sz="1200" dirty="0">
                <a:effectLst/>
                <a:latin typeface="Arial" panose="020B0604020202020204" pitchFamily="34" charset="0"/>
                <a:ea typeface="MS Mincho" panose="02020609040205080304" pitchFamily="49" charset="-128"/>
                <a:cs typeface="Arial" panose="020B0604020202020204" pitchFamily="34" charset="0"/>
              </a:rPr>
              <a:t>, we saw differences, but it has distinct similarities with our antenna mainly on our focus area. </a:t>
            </a:r>
            <a:r>
              <a:rPr lang="tr-TR" sz="1200" dirty="0">
                <a:effectLst/>
                <a:latin typeface="Arial" panose="020B0604020202020204" pitchFamily="34" charset="0"/>
                <a:ea typeface="MS Mincho" panose="02020609040205080304" pitchFamily="49" charset="-128"/>
                <a:cs typeface="Arial" panose="020B0604020202020204" pitchFamily="34" charset="0"/>
              </a:rPr>
              <a:t> </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From</a:t>
            </a:r>
            <a:r>
              <a:rPr lang="en-US"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measurements</a:t>
            </a:r>
            <a:r>
              <a:rPr lang="en-US" sz="1200" dirty="0">
                <a:effectLst/>
                <a:latin typeface="Arial" panose="020B0604020202020204" pitchFamily="34" charset="0"/>
                <a:ea typeface="MS Mincho" panose="02020609040205080304" pitchFamily="49" charset="-128"/>
                <a:cs typeface="Arial" panose="020B0604020202020204" pitchFamily="34" charset="0"/>
              </a:rPr>
              <a:t>, we </a:t>
            </a:r>
            <a:r>
              <a:rPr lang="tr-TR" sz="1200" dirty="0" err="1">
                <a:effectLst/>
                <a:latin typeface="Arial" panose="020B0604020202020204" pitchFamily="34" charset="0"/>
                <a:ea typeface="MS Mincho" panose="02020609040205080304" pitchFamily="49" charset="-128"/>
                <a:cs typeface="Arial" panose="020B0604020202020204" pitchFamily="34" charset="0"/>
              </a:rPr>
              <a:t>used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anechoic</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chamber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and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learned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microwave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devices</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and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equipments</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a:effectLst/>
                <a:latin typeface="Arial" panose="020B0604020202020204" pitchFamily="34" charset="0"/>
                <a:ea typeface="MS Mincho" panose="02020609040205080304" pitchFamily="49" charset="-128"/>
                <a:cs typeface="Arial" panose="020B0604020202020204" pitchFamily="34" charset="0"/>
              </a:rPr>
              <a:t>As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main </a:t>
            </a:r>
            <a:r>
              <a:rPr lang="tr-TR" sz="1200" dirty="0" err="1">
                <a:effectLst/>
                <a:latin typeface="Arial" panose="020B0604020202020204" pitchFamily="34" charset="0"/>
                <a:ea typeface="MS Mincho" panose="02020609040205080304" pitchFamily="49" charset="-128"/>
                <a:cs typeface="Arial" panose="020B0604020202020204" pitchFamily="34" charset="0"/>
              </a:rPr>
              <a:t>aim</a:t>
            </a:r>
            <a:r>
              <a:rPr lang="tr-TR" sz="1200" dirty="0">
                <a:effectLst/>
                <a:latin typeface="Arial" panose="020B0604020202020204" pitchFamily="34" charset="0"/>
                <a:ea typeface="MS Mincho" panose="02020609040205080304" pitchFamily="49" charset="-128"/>
                <a:cs typeface="Arial" panose="020B0604020202020204" pitchFamily="34" charset="0"/>
              </a:rPr>
              <a:t> of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Project, </a:t>
            </a:r>
            <a:r>
              <a:rPr lang="tr-TR" sz="1200" dirty="0" err="1">
                <a:effectLst/>
                <a:latin typeface="Arial" panose="020B0604020202020204" pitchFamily="34" charset="0"/>
                <a:ea typeface="MS Mincho" panose="02020609040205080304" pitchFamily="49" charset="-128"/>
                <a:cs typeface="Arial" panose="020B0604020202020204" pitchFamily="34" charset="0"/>
              </a:rPr>
              <a:t>we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ended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up</a:t>
            </a:r>
            <a:r>
              <a:rPr lang="tr-TR" sz="1200" dirty="0">
                <a:effectLst/>
                <a:latin typeface="Arial" panose="020B0604020202020204" pitchFamily="34" charset="0"/>
                <a:ea typeface="MS Mincho" panose="02020609040205080304" pitchFamily="49" charset="-128"/>
                <a:cs typeface="Arial" panose="020B0604020202020204" pitchFamily="34" charset="0"/>
              </a:rPr>
              <a:t> a </a:t>
            </a:r>
            <a:r>
              <a:rPr lang="tr-TR" sz="1200" dirty="0" err="1">
                <a:effectLst/>
                <a:latin typeface="Arial" panose="020B0604020202020204" pitchFamily="34" charset="0"/>
                <a:ea typeface="MS Mincho" panose="02020609040205080304" pitchFamily="49" charset="-128"/>
                <a:cs typeface="Arial" panose="020B0604020202020204" pitchFamily="34" charset="0"/>
              </a:rPr>
              <a:t>properly</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working</a:t>
            </a:r>
            <a:r>
              <a:rPr lang="tr-TR" sz="1200" dirty="0">
                <a:effectLst/>
                <a:latin typeface="Arial" panose="020B0604020202020204" pitchFamily="34" charset="0"/>
                <a:ea typeface="MS Mincho" panose="02020609040205080304" pitchFamily="49" charset="-128"/>
                <a:cs typeface="Arial" panose="020B0604020202020204" pitchFamily="34" charset="0"/>
              </a:rPr>
              <a:t> 5.8GHz </a:t>
            </a:r>
            <a:r>
              <a:rPr lang="tr-TR" sz="1200" dirty="0" err="1">
                <a:effectLst/>
                <a:latin typeface="Arial" panose="020B0604020202020204" pitchFamily="34" charset="0"/>
                <a:ea typeface="MS Mincho" panose="02020609040205080304" pitchFamily="49" charset="-128"/>
                <a:cs typeface="Arial" panose="020B0604020202020204" pitchFamily="34" charset="0"/>
              </a:rPr>
              <a:t>microstrip</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antenna</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dopler</a:t>
            </a:r>
            <a:r>
              <a:rPr lang="tr-TR" sz="1200" dirty="0">
                <a:effectLst/>
                <a:latin typeface="Arial" panose="020B0604020202020204" pitchFamily="34" charset="0"/>
                <a:ea typeface="MS Mincho" panose="02020609040205080304" pitchFamily="49" charset="-128"/>
                <a:cs typeface="Arial" panose="020B0604020202020204" pitchFamily="34" charset="0"/>
              </a:rPr>
              <a:t> radar </a:t>
            </a:r>
            <a:r>
              <a:rPr lang="tr-TR" sz="1200" dirty="0" err="1">
                <a:effectLst/>
                <a:latin typeface="Arial" panose="020B0604020202020204" pitchFamily="34" charset="0"/>
                <a:ea typeface="MS Mincho" panose="02020609040205080304" pitchFamily="49" charset="-128"/>
                <a:cs typeface="Arial" panose="020B0604020202020204" pitchFamily="34" charset="0"/>
              </a:rPr>
              <a:t>implementation</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future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work</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we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want</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to</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use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this</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antenna</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with</a:t>
            </a:r>
            <a:r>
              <a:rPr lang="tr-TR" sz="1200" dirty="0">
                <a:effectLst/>
                <a:latin typeface="Arial" panose="020B0604020202020204" pitchFamily="34" charset="0"/>
                <a:ea typeface="MS Mincho" panose="02020609040205080304" pitchFamily="49" charset="-128"/>
                <a:cs typeface="Arial" panose="020B0604020202020204" pitchFamily="34" charset="0"/>
              </a:rPr>
              <a:t> a Vivaldi </a:t>
            </a:r>
            <a:r>
              <a:rPr lang="tr-TR" sz="1200" dirty="0" err="1">
                <a:effectLst/>
                <a:latin typeface="Arial" panose="020B0604020202020204" pitchFamily="34" charset="0"/>
                <a:ea typeface="MS Mincho" panose="02020609040205080304" pitchFamily="49" charset="-128"/>
                <a:cs typeface="Arial" panose="020B0604020202020204" pitchFamily="34" charset="0"/>
              </a:rPr>
              <a:t>antenna</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for</a:t>
            </a:r>
            <a:r>
              <a:rPr lang="tr-TR" sz="1200" dirty="0">
                <a:effectLst/>
                <a:latin typeface="Arial" panose="020B0604020202020204" pitchFamily="34" charset="0"/>
                <a:ea typeface="MS Mincho" panose="02020609040205080304" pitchFamily="49" charset="-128"/>
                <a:cs typeface="Arial" panose="020B0604020202020204" pitchFamily="34" charset="0"/>
              </a:rPr>
              <a:t> test </a:t>
            </a:r>
            <a:r>
              <a:rPr lang="tr-TR" sz="1200" dirty="0" err="1">
                <a:effectLst/>
                <a:latin typeface="Arial" panose="020B0604020202020204" pitchFamily="34" charset="0"/>
                <a:ea typeface="MS Mincho" panose="02020609040205080304" pitchFamily="49" charset="-128"/>
                <a:cs typeface="Arial" panose="020B0604020202020204" pitchFamily="34" charset="0"/>
              </a:rPr>
              <a:t>and</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comparison</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2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This</a:t>
            </a:r>
            <a:r>
              <a:rPr lang="tr-TR" sz="1200" dirty="0">
                <a:effectLst/>
                <a:latin typeface="Arial" panose="020B0604020202020204" pitchFamily="34" charset="0"/>
                <a:ea typeface="MS Mincho" panose="02020609040205080304" pitchFamily="49" charset="-128"/>
                <a:cs typeface="Arial" panose="020B0604020202020204" pitchFamily="34" charset="0"/>
              </a:rPr>
              <a:t> is </a:t>
            </a:r>
            <a:r>
              <a:rPr lang="tr-TR" sz="1200" dirty="0" err="1">
                <a:effectLst/>
                <a:latin typeface="Arial" panose="020B0604020202020204" pitchFamily="34" charset="0"/>
                <a:ea typeface="MS Mincho" panose="02020609040205080304" pitchFamily="49" charset="-128"/>
                <a:cs typeface="Arial" panose="020B0604020202020204" pitchFamily="34" charset="0"/>
              </a:rPr>
              <a:t>the</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end</a:t>
            </a:r>
            <a:r>
              <a:rPr lang="tr-TR" sz="1200" dirty="0">
                <a:effectLst/>
                <a:latin typeface="Arial" panose="020B0604020202020204" pitchFamily="34" charset="0"/>
                <a:ea typeface="MS Mincho" panose="02020609040205080304" pitchFamily="49" charset="-128"/>
                <a:cs typeface="Arial" panose="020B0604020202020204" pitchFamily="34" charset="0"/>
              </a:rPr>
              <a:t> of </a:t>
            </a:r>
            <a:r>
              <a:rPr lang="tr-TR" sz="1200" dirty="0" err="1">
                <a:effectLst/>
                <a:latin typeface="Arial" panose="020B0604020202020204" pitchFamily="34" charset="0"/>
                <a:ea typeface="MS Mincho" panose="02020609040205080304" pitchFamily="49" charset="-128"/>
                <a:cs typeface="Arial" panose="020B0604020202020204" pitchFamily="34" charset="0"/>
              </a:rPr>
              <a:t>our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presentation</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200" dirty="0" err="1">
                <a:effectLst/>
                <a:latin typeface="Arial" panose="020B0604020202020204" pitchFamily="34" charset="0"/>
                <a:ea typeface="MS Mincho" panose="02020609040205080304" pitchFamily="49" charset="-128"/>
                <a:cs typeface="Arial" panose="020B0604020202020204" pitchFamily="34" charset="0"/>
              </a:rPr>
              <a:t>Thank</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you</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for</a:t>
            </a:r>
            <a:r>
              <a:rPr lang="tr-TR" sz="1200" dirty="0">
                <a:effectLst/>
                <a:latin typeface="Arial" panose="020B0604020202020204" pitchFamily="34" charset="0"/>
                <a:ea typeface="MS Mincho" panose="02020609040205080304" pitchFamily="49" charset="-128"/>
                <a:cs typeface="Arial" panose="020B0604020202020204" pitchFamily="34" charset="0"/>
              </a:rPr>
              <a:t> </a:t>
            </a:r>
            <a:r>
              <a:rPr lang="tr-TR" sz="1200" dirty="0" err="1">
                <a:effectLst/>
                <a:latin typeface="Arial" panose="020B0604020202020204" pitchFamily="34" charset="0"/>
                <a:ea typeface="MS Mincho" panose="02020609040205080304" pitchFamily="49" charset="-128"/>
                <a:cs typeface="Arial" panose="020B0604020202020204" pitchFamily="34" charset="0"/>
              </a:rPr>
              <a:t>listening</a:t>
            </a:r>
            <a:r>
              <a:rPr lang="tr-TR" sz="1200" dirty="0">
                <a:effectLst/>
                <a:latin typeface="Arial" panose="020B0604020202020204" pitchFamily="34" charset="0"/>
                <a:ea typeface="MS Mincho" panose="02020609040205080304" pitchFamily="49" charset="-128"/>
                <a:cs typeface="Arial" panose="020B0604020202020204" pitchFamily="34" charset="0"/>
              </a:rPr>
              <a:t>.</a:t>
            </a: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200" dirty="0">
                <a:effectLst/>
                <a:latin typeface="Arial" panose="020B0604020202020204" pitchFamily="34" charset="0"/>
                <a:ea typeface="MS Mincho" panose="02020609040205080304" pitchFamily="49" charset="-128"/>
                <a:cs typeface="Arial" panose="020B0604020202020204" pitchFamily="34" charset="0"/>
              </a:rPr>
              <a:t> </a:t>
            </a:r>
            <a:endParaRPr lang="en-US" sz="1200" dirty="0">
              <a:effectLst/>
              <a:latin typeface="Calibri" panose="020F050202020403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tr-TR" sz="1200" dirty="0">
              <a:effectLst/>
              <a:latin typeface="Arial" panose="020B0604020202020204" pitchFamily="34"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40</a:t>
            </a:fld>
            <a:endParaRPr lang="en-US" altLang="zh-TW"/>
          </a:p>
        </p:txBody>
      </p:sp>
    </p:spTree>
    <p:extLst>
      <p:ext uri="{BB962C8B-B14F-4D97-AF65-F5344CB8AC3E}">
        <p14:creationId xmlns:p14="http://schemas.microsoft.com/office/powerpoint/2010/main" val="729080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41</a:t>
            </a:fld>
            <a:endParaRPr lang="en-US" altLang="zh-TW"/>
          </a:p>
        </p:txBody>
      </p:sp>
    </p:spTree>
    <p:extLst>
      <p:ext uri="{BB962C8B-B14F-4D97-AF65-F5344CB8AC3E}">
        <p14:creationId xmlns:p14="http://schemas.microsoft.com/office/powerpoint/2010/main" val="4185252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A radar is an electromagnetic sensor to determine the distance, angle or velocity of an object. In this project we concerned with doppler radar. Doppler is an effect which happens when an object has a velocity relation to the wave source or observer. Doppler radar uses this effect to detect the speed of an object. It allows narrow band applications, so microstrip patch antenna is a good type for this application. But antennas has other important parameters which we need to consider besides the frequency band. </a:t>
            </a:r>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5</a:t>
            </a:fld>
            <a:endParaRPr lang="en-US" altLang="zh-TW"/>
          </a:p>
        </p:txBody>
      </p:sp>
    </p:spTree>
    <p:extLst>
      <p:ext uri="{BB962C8B-B14F-4D97-AF65-F5344CB8AC3E}">
        <p14:creationId xmlns:p14="http://schemas.microsoft.com/office/powerpoint/2010/main" val="285228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Verdana" panose="020B0604030504040204" pitchFamily="34" charset="0"/>
              </a:rPr>
              <a:t>In designing antennas its very important to consider parameters which shows the important characteristics of your design.</a:t>
            </a:r>
          </a:p>
          <a:p>
            <a:r>
              <a:rPr lang="en-US" sz="1800" dirty="0">
                <a:solidFill>
                  <a:srgbClr val="000000"/>
                </a:solidFill>
                <a:latin typeface="Verdana" panose="020B0604030504040204" pitchFamily="34" charset="0"/>
              </a:rPr>
              <a:t>In signal transmission, some power always returns back to source which is called return loss or S11 parameter. We need to adjust the S11 parameter to have lower reflection on operating frequency.</a:t>
            </a:r>
          </a:p>
          <a:p>
            <a:r>
              <a:rPr lang="en-US" sz="1800" dirty="0">
                <a:solidFill>
                  <a:srgbClr val="000000"/>
                </a:solidFill>
                <a:latin typeface="Verdana" panose="020B0604030504040204" pitchFamily="34" charset="0"/>
              </a:rPr>
              <a:t>The other important parameter is </a:t>
            </a:r>
            <a:r>
              <a:rPr lang="en-US" sz="1800" dirty="0" err="1">
                <a:solidFill>
                  <a:srgbClr val="000000"/>
                </a:solidFill>
                <a:latin typeface="Verdana" panose="020B0604030504040204" pitchFamily="34" charset="0"/>
              </a:rPr>
              <a:t>farfield</a:t>
            </a:r>
            <a:r>
              <a:rPr lang="en-US" sz="1800" dirty="0">
                <a:solidFill>
                  <a:srgbClr val="000000"/>
                </a:solidFill>
                <a:latin typeface="Verdana" panose="020B0604030504040204" pitchFamily="34" charset="0"/>
              </a:rPr>
              <a:t> pattern or radiation pattern. We use </a:t>
            </a:r>
            <a:r>
              <a:rPr lang="en-US" sz="1800" dirty="0" err="1">
                <a:solidFill>
                  <a:srgbClr val="000000"/>
                </a:solidFill>
                <a:latin typeface="Verdana" panose="020B0604030504040204" pitchFamily="34" charset="0"/>
              </a:rPr>
              <a:t>directiviy</a:t>
            </a:r>
            <a:r>
              <a:rPr lang="en-US" sz="1800" dirty="0">
                <a:solidFill>
                  <a:srgbClr val="000000"/>
                </a:solidFill>
                <a:latin typeface="Verdana" panose="020B0604030504040204" pitchFamily="34" charset="0"/>
              </a:rPr>
              <a:t> and gain to describe it. The gain directly increases our transmission distance and in a doppler radar application we want to be focused on one direction as we see on the example figure.</a:t>
            </a:r>
          </a:p>
          <a:p>
            <a:endParaRPr lang="tr-TR"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6</a:t>
            </a:fld>
            <a:endParaRPr lang="en-US" altLang="zh-TW"/>
          </a:p>
        </p:txBody>
      </p:sp>
    </p:spTree>
    <p:extLst>
      <p:ext uri="{BB962C8B-B14F-4D97-AF65-F5344CB8AC3E}">
        <p14:creationId xmlns:p14="http://schemas.microsoft.com/office/powerpoint/2010/main" val="250061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Hello</a:t>
            </a:r>
            <a:r>
              <a:rPr lang="tr-TR" dirty="0"/>
              <a:t> I am emre, I </a:t>
            </a:r>
            <a:r>
              <a:rPr lang="tr-TR" dirty="0" err="1"/>
              <a:t>will</a:t>
            </a:r>
            <a:r>
              <a:rPr lang="tr-TR" dirty="0"/>
              <a:t> </a:t>
            </a:r>
            <a:r>
              <a:rPr lang="tr-TR" dirty="0" err="1"/>
              <a:t>continue</a:t>
            </a:r>
            <a:r>
              <a:rPr lang="tr-TR" dirty="0"/>
              <a:t> </a:t>
            </a:r>
            <a:r>
              <a:rPr lang="tr-TR" dirty="0" err="1"/>
              <a:t>with</a:t>
            </a:r>
            <a:r>
              <a:rPr lang="tr-TR" dirty="0"/>
              <a:t> </a:t>
            </a:r>
            <a:r>
              <a:rPr lang="tr-TR" dirty="0" err="1"/>
              <a:t>the</a:t>
            </a:r>
            <a:r>
              <a:rPr lang="tr-TR" dirty="0"/>
              <a:t> </a:t>
            </a:r>
            <a:r>
              <a:rPr lang="tr-TR" dirty="0" err="1"/>
              <a:t>problems</a:t>
            </a:r>
            <a:r>
              <a:rPr lang="tr-TR" dirty="0"/>
              <a:t> of </a:t>
            </a:r>
            <a:r>
              <a:rPr lang="tr-TR" dirty="0" err="1"/>
              <a:t>our</a:t>
            </a:r>
            <a:r>
              <a:rPr lang="tr-TR" dirty="0"/>
              <a:t> Project </a:t>
            </a:r>
            <a:r>
              <a:rPr lang="tr-TR" dirty="0" err="1"/>
              <a:t>by</a:t>
            </a:r>
            <a:r>
              <a:rPr lang="tr-TR" dirty="0"/>
              <a:t> </a:t>
            </a:r>
            <a:r>
              <a:rPr lang="tr-TR" dirty="0" err="1"/>
              <a:t>menioning</a:t>
            </a:r>
            <a:r>
              <a:rPr lang="tr-TR" dirty="0"/>
              <a:t> </a:t>
            </a:r>
            <a:r>
              <a:rPr lang="tr-TR" dirty="0" err="1"/>
              <a:t>them</a:t>
            </a:r>
            <a:r>
              <a:rPr lang="tr-TR" dirty="0"/>
              <a:t> </a:t>
            </a:r>
            <a:r>
              <a:rPr lang="tr-TR" dirty="0" err="1"/>
              <a:t>one</a:t>
            </a:r>
            <a:r>
              <a:rPr lang="tr-TR" dirty="0"/>
              <a:t> </a:t>
            </a:r>
            <a:r>
              <a:rPr lang="tr-TR" dirty="0" err="1"/>
              <a:t>by</a:t>
            </a:r>
            <a:r>
              <a:rPr lang="tr-TR" dirty="0"/>
              <a:t> </a:t>
            </a:r>
            <a:r>
              <a:rPr lang="tr-TR" dirty="0" err="1"/>
              <a:t>one</a:t>
            </a:r>
            <a:r>
              <a:rPr lang="tr-TR" dirty="0"/>
              <a:t>.</a:t>
            </a:r>
            <a:br>
              <a:rPr lang="tr-TR" dirty="0"/>
            </a:br>
            <a:r>
              <a:rPr lang="tr-TR" dirty="0"/>
              <a:t>  </a:t>
            </a:r>
            <a:br>
              <a:rPr lang="tr-TR" dirty="0"/>
            </a:br>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7</a:t>
            </a:fld>
            <a:endParaRPr lang="en-US" altLang="zh-TW"/>
          </a:p>
        </p:txBody>
      </p:sp>
    </p:spTree>
    <p:extLst>
      <p:ext uri="{BB962C8B-B14F-4D97-AF65-F5344CB8AC3E}">
        <p14:creationId xmlns:p14="http://schemas.microsoft.com/office/powerpoint/2010/main" val="124259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At </a:t>
            </a:r>
            <a:r>
              <a:rPr lang="tr-TR" dirty="0" err="1"/>
              <a:t>the</a:t>
            </a:r>
            <a:r>
              <a:rPr lang="tr-TR" dirty="0"/>
              <a:t> </a:t>
            </a:r>
            <a:r>
              <a:rPr lang="tr-TR" dirty="0" err="1"/>
              <a:t>beginning</a:t>
            </a:r>
            <a:r>
              <a:rPr lang="tr-TR" dirty="0"/>
              <a:t> of </a:t>
            </a:r>
            <a:r>
              <a:rPr lang="tr-TR" dirty="0" err="1"/>
              <a:t>our</a:t>
            </a:r>
            <a:r>
              <a:rPr lang="tr-TR" dirty="0"/>
              <a:t> Project, </a:t>
            </a:r>
            <a:r>
              <a:rPr lang="tr-TR" dirty="0" err="1"/>
              <a:t>we</a:t>
            </a:r>
            <a:r>
              <a:rPr lang="tr-TR" dirty="0"/>
              <a:t> </a:t>
            </a:r>
            <a:r>
              <a:rPr lang="tr-TR" dirty="0" err="1"/>
              <a:t>needed</a:t>
            </a:r>
            <a:r>
              <a:rPr lang="tr-TR" dirty="0"/>
              <a:t> </a:t>
            </a:r>
            <a:r>
              <a:rPr lang="tr-TR" dirty="0" err="1"/>
              <a:t>to</a:t>
            </a:r>
            <a:r>
              <a:rPr lang="tr-TR" dirty="0"/>
              <a:t> </a:t>
            </a:r>
            <a:r>
              <a:rPr lang="tr-TR" dirty="0" err="1"/>
              <a:t>design</a:t>
            </a:r>
            <a:r>
              <a:rPr lang="tr-TR" dirty="0"/>
              <a:t> </a:t>
            </a:r>
            <a:r>
              <a:rPr lang="tr-TR" dirty="0" err="1"/>
              <a:t>microstrip</a:t>
            </a:r>
            <a:r>
              <a:rPr lang="tr-TR" dirty="0"/>
              <a:t> </a:t>
            </a:r>
            <a:r>
              <a:rPr lang="tr-TR" dirty="0" err="1"/>
              <a:t>patch</a:t>
            </a:r>
            <a:r>
              <a:rPr lang="tr-TR" dirty="0"/>
              <a:t> </a:t>
            </a:r>
            <a:r>
              <a:rPr lang="tr-TR" dirty="0" err="1"/>
              <a:t>antenna</a:t>
            </a:r>
            <a:r>
              <a:rPr lang="tr-TR" dirty="0"/>
              <a:t> </a:t>
            </a:r>
            <a:r>
              <a:rPr lang="tr-TR" dirty="0" err="1"/>
              <a:t>by</a:t>
            </a:r>
            <a:r>
              <a:rPr lang="tr-TR" dirty="0"/>
              <a:t> </a:t>
            </a:r>
            <a:r>
              <a:rPr lang="tr-TR" dirty="0" err="1"/>
              <a:t>choosing</a:t>
            </a:r>
            <a:r>
              <a:rPr lang="tr-TR" dirty="0"/>
              <a:t> a </a:t>
            </a:r>
            <a:r>
              <a:rPr lang="tr-TR" dirty="0" err="1"/>
              <a:t>structure</a:t>
            </a:r>
            <a:r>
              <a:rPr lang="tr-TR" dirty="0"/>
              <a:t>. </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tr-TR" sz="1800" dirty="0" err="1">
                <a:effectLst/>
                <a:latin typeface="Arial" panose="020B0604020202020204" pitchFamily="34" charset="0"/>
                <a:ea typeface="MS Mincho" panose="02020609040205080304" pitchFamily="49" charset="-128"/>
                <a:cs typeface="Arial" panose="020B0604020202020204" pitchFamily="34" charset="0"/>
              </a:rPr>
              <a:t>Even</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though</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there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are</a:t>
            </a:r>
            <a:r>
              <a:rPr lang="tr-TR" sz="1800" dirty="0">
                <a:effectLst/>
                <a:latin typeface="Arial" panose="020B0604020202020204" pitchFamily="34" charset="0"/>
                <a:ea typeface="MS Mincho" panose="02020609040205080304" pitchFamily="49" charset="-128"/>
                <a:cs typeface="Arial" panose="020B0604020202020204" pitchFamily="34" charset="0"/>
              </a:rPr>
              <a:t> a lot of </a:t>
            </a:r>
            <a:r>
              <a:rPr lang="tr-TR" sz="1800" dirty="0" err="1">
                <a:effectLst/>
                <a:latin typeface="Arial" panose="020B0604020202020204" pitchFamily="34" charset="0"/>
                <a:ea typeface="MS Mincho" panose="02020609040205080304" pitchFamily="49" charset="-128"/>
                <a:cs typeface="Arial" panose="020B0604020202020204" pitchFamily="34" charset="0"/>
              </a:rPr>
              <a:t>different</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design</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concepts</a:t>
            </a:r>
            <a:r>
              <a:rPr lang="tr-TR" sz="1800" dirty="0">
                <a:effectLst/>
                <a:latin typeface="Arial" panose="020B0604020202020204" pitchFamily="34" charset="0"/>
                <a:ea typeface="MS Mincho" panose="02020609040205080304" pitchFamily="49" charset="-128"/>
                <a:cs typeface="Arial" panose="020B0604020202020204" pitchFamily="34" charset="0"/>
              </a:rPr>
              <a:t>, W</a:t>
            </a:r>
            <a:r>
              <a:rPr lang="en-US" sz="1800" dirty="0">
                <a:effectLst/>
                <a:latin typeface="Arial" panose="020B0604020202020204" pitchFamily="34" charset="0"/>
                <a:ea typeface="MS Mincho" panose="02020609040205080304" pitchFamily="49" charset="-128"/>
                <a:cs typeface="Arial" panose="020B0604020202020204" pitchFamily="34" charset="0"/>
              </a:rPr>
              <a:t>e </a:t>
            </a:r>
            <a:r>
              <a:rPr lang="tr-TR" sz="1800" dirty="0" err="1">
                <a:effectLst/>
                <a:latin typeface="Arial" panose="020B0604020202020204" pitchFamily="34" charset="0"/>
                <a:ea typeface="MS Mincho" panose="02020609040205080304" pitchFamily="49" charset="-128"/>
                <a:cs typeface="Arial" panose="020B0604020202020204" pitchFamily="34" charset="0"/>
              </a:rPr>
              <a:t>saw</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that</a:t>
            </a:r>
            <a:r>
              <a:rPr lang="en-US" sz="1800" dirty="0">
                <a:effectLst/>
                <a:latin typeface="Arial" panose="020B0604020202020204" pitchFamily="34" charset="0"/>
                <a:ea typeface="MS Mincho" panose="02020609040205080304" pitchFamily="49" charset="-128"/>
                <a:cs typeface="Arial" panose="020B0604020202020204" pitchFamily="34" charset="0"/>
              </a:rPr>
              <a:t> the rectangular patch structure is very common</a:t>
            </a:r>
            <a:r>
              <a:rPr lang="tr-TR" sz="1800" dirty="0">
                <a:effectLst/>
                <a:latin typeface="Arial" panose="020B0604020202020204" pitchFamily="34" charset="0"/>
                <a:ea typeface="MS Mincho" panose="02020609040205080304" pitchFamily="49" charset="-128"/>
                <a:cs typeface="Arial" panose="020B0604020202020204" pitchFamily="34" charset="0"/>
              </a:rPr>
              <a:t> on </a:t>
            </a:r>
            <a:r>
              <a:rPr lang="tr-TR" sz="1800" dirty="0" err="1">
                <a:effectLst/>
                <a:latin typeface="Arial" panose="020B0604020202020204" pitchFamily="34" charset="0"/>
                <a:ea typeface="MS Mincho" panose="02020609040205080304" pitchFamily="49" charset="-128"/>
                <a:cs typeface="Arial" panose="020B0604020202020204" pitchFamily="34" charset="0"/>
              </a:rPr>
              <a:t>publications</a:t>
            </a:r>
            <a:r>
              <a:rPr lang="en-US" sz="1800" dirty="0">
                <a:effectLst/>
                <a:latin typeface="Arial" panose="020B0604020202020204" pitchFamily="34" charset="0"/>
                <a:ea typeface="MS Mincho" panose="02020609040205080304" pitchFamily="49" charset="-128"/>
                <a:cs typeface="Arial" panose="020B0604020202020204" pitchFamily="34" charset="0"/>
              </a:rPr>
              <a:t>. </a:t>
            </a: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Also, there are various materials to use </a:t>
            </a:r>
            <a:r>
              <a:rPr lang="tr-TR" sz="1800" dirty="0">
                <a:effectLst/>
                <a:latin typeface="Arial" panose="020B0604020202020204" pitchFamily="34" charset="0"/>
                <a:ea typeface="MS Mincho" panose="02020609040205080304" pitchFamily="49" charset="-128"/>
                <a:cs typeface="Arial" panose="020B0604020202020204" pitchFamily="34" charset="0"/>
              </a:rPr>
              <a:t>as a</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en-US" sz="1800" dirty="0" err="1">
                <a:effectLst/>
                <a:latin typeface="Arial" panose="020B0604020202020204" pitchFamily="34" charset="0"/>
                <a:ea typeface="MS Mincho" panose="02020609040205080304" pitchFamily="49" charset="-128"/>
                <a:cs typeface="Arial" panose="020B0604020202020204" pitchFamily="34" charset="0"/>
              </a:rPr>
              <a:t>substrat</a:t>
            </a:r>
            <a:r>
              <a:rPr lang="tr-TR" sz="1800" dirty="0">
                <a:effectLst/>
                <a:latin typeface="Arial" panose="020B0604020202020204" pitchFamily="34" charset="0"/>
                <a:ea typeface="MS Mincho" panose="02020609040205080304" pitchFamily="49" charset="-128"/>
                <a:cs typeface="Arial" panose="020B0604020202020204" pitchFamily="34" charset="0"/>
              </a:rPr>
              <a:t>e </a:t>
            </a:r>
            <a:r>
              <a:rPr lang="tr-TR" sz="1800" dirty="0" err="1">
                <a:effectLst/>
                <a:latin typeface="Arial" panose="020B0604020202020204" pitchFamily="34" charset="0"/>
                <a:ea typeface="MS Mincho" panose="02020609040205080304" pitchFamily="49" charset="-128"/>
                <a:cs typeface="Arial" panose="020B0604020202020204" pitchFamily="34" charset="0"/>
              </a:rPr>
              <a:t>such</a:t>
            </a:r>
            <a:r>
              <a:rPr lang="tr-TR" sz="1800" dirty="0">
                <a:effectLst/>
                <a:latin typeface="Arial" panose="020B0604020202020204" pitchFamily="34" charset="0"/>
                <a:ea typeface="MS Mincho" panose="02020609040205080304" pitchFamily="49" charset="-128"/>
                <a:cs typeface="Arial" panose="020B0604020202020204" pitchFamily="34" charset="0"/>
              </a:rPr>
              <a:t> as FR4 </a:t>
            </a:r>
            <a:r>
              <a:rPr lang="tr-TR" sz="1800" dirty="0" err="1">
                <a:effectLst/>
                <a:latin typeface="Arial" panose="020B0604020202020204" pitchFamily="34" charset="0"/>
                <a:ea typeface="MS Mincho" panose="02020609040205080304" pitchFamily="49" charset="-128"/>
                <a:cs typeface="Arial" panose="020B0604020202020204" pitchFamily="34" charset="0"/>
              </a:rPr>
              <a:t>and</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roger</a:t>
            </a:r>
            <a:r>
              <a:rPr lang="tr-TR" sz="1800" dirty="0">
                <a:effectLst/>
                <a:latin typeface="Arial" panose="020B0604020202020204" pitchFamily="34" charset="0"/>
                <a:ea typeface="MS Mincho" panose="02020609040205080304" pitchFamily="49" charset="-128"/>
                <a:cs typeface="Arial" panose="020B0604020202020204" pitchFamily="34" charset="0"/>
              </a:rPr>
              <a:t>. </a:t>
            </a:r>
            <a:br>
              <a:rPr lang="tr-TR" sz="1800" dirty="0">
                <a:effectLst/>
                <a:latin typeface="Arial" panose="020B0604020202020204" pitchFamily="34" charset="0"/>
                <a:ea typeface="MS Mincho" panose="02020609040205080304" pitchFamily="49" charset="-128"/>
                <a:cs typeface="Arial" panose="020B0604020202020204" pitchFamily="34" charset="0"/>
              </a:rPr>
            </a:br>
            <a:br>
              <a:rPr lang="tr-TR" sz="1800" dirty="0">
                <a:effectLst/>
                <a:latin typeface="Arial" panose="020B0604020202020204" pitchFamily="34" charset="0"/>
                <a:ea typeface="MS Mincho" panose="02020609040205080304" pitchFamily="49" charset="-128"/>
                <a:cs typeface="Arial" panose="020B0604020202020204" pitchFamily="34" charset="0"/>
              </a:rPr>
            </a:br>
            <a:r>
              <a:rPr lang="tr-TR" sz="1800" dirty="0" err="1">
                <a:effectLst/>
                <a:latin typeface="Arial" panose="020B0604020202020204" pitchFamily="34" charset="0"/>
                <a:ea typeface="MS Mincho" panose="02020609040205080304" pitchFamily="49" charset="-128"/>
                <a:cs typeface="Arial" panose="020B0604020202020204" pitchFamily="34" charset="0"/>
              </a:rPr>
              <a:t>Besides</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that</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we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need</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high</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gain</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for</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our</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doppler</a:t>
            </a:r>
            <a:r>
              <a:rPr lang="tr-TR" sz="1800" dirty="0">
                <a:effectLst/>
                <a:latin typeface="Arial" panose="020B0604020202020204" pitchFamily="34" charset="0"/>
                <a:ea typeface="MS Mincho" panose="02020609040205080304" pitchFamily="49" charset="-128"/>
                <a:cs typeface="Arial" panose="020B0604020202020204" pitchFamily="34" charset="0"/>
              </a:rPr>
              <a:t> radar, </a:t>
            </a:r>
            <a:r>
              <a:rPr lang="tr-TR" sz="1800" dirty="0" err="1">
                <a:effectLst/>
                <a:latin typeface="Arial" panose="020B0604020202020204" pitchFamily="34" charset="0"/>
                <a:ea typeface="MS Mincho" panose="02020609040205080304" pitchFamily="49" charset="-128"/>
                <a:cs typeface="Arial" panose="020B0604020202020204" pitchFamily="34" charset="0"/>
              </a:rPr>
              <a:t>therefore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we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are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supposed</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to</a:t>
            </a:r>
            <a:r>
              <a:rPr lang="en-US" sz="1800" dirty="0">
                <a:effectLst/>
                <a:latin typeface="Arial" panose="020B0604020202020204" pitchFamily="34" charset="0"/>
                <a:ea typeface="MS Mincho" panose="02020609040205080304" pitchFamily="49" charset="-128"/>
                <a:cs typeface="Arial" panose="020B0604020202020204" pitchFamily="34" charset="0"/>
              </a:rPr>
              <a:t> consider using array structures with its possible tradeoffs.</a:t>
            </a:r>
            <a:endParaRPr lang="en-US" sz="1800" dirty="0">
              <a:effectLst/>
              <a:latin typeface="Calibri" panose="020F0502020204030204" pitchFamily="34"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8</a:t>
            </a:fld>
            <a:endParaRPr lang="en-US" altLang="zh-TW"/>
          </a:p>
        </p:txBody>
      </p:sp>
    </p:spTree>
    <p:extLst>
      <p:ext uri="{BB962C8B-B14F-4D97-AF65-F5344CB8AC3E}">
        <p14:creationId xmlns:p14="http://schemas.microsoft.com/office/powerpoint/2010/main" val="2832198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While considering different design structures, we may need different feed </a:t>
            </a:r>
            <a:r>
              <a:rPr lang="tr-TR" sz="1800" dirty="0" err="1">
                <a:effectLst/>
                <a:latin typeface="Arial" panose="020B0604020202020204" pitchFamily="34" charset="0"/>
                <a:ea typeface="MS Mincho" panose="02020609040205080304" pitchFamily="49" charset="-128"/>
                <a:cs typeface="Arial" panose="020B0604020202020204" pitchFamily="34" charset="0"/>
              </a:rPr>
              <a:t>and</a:t>
            </a:r>
            <a:r>
              <a:rPr lang="en-US" sz="1800" dirty="0">
                <a:effectLst/>
                <a:latin typeface="Arial" panose="020B0604020202020204" pitchFamily="34" charset="0"/>
                <a:ea typeface="MS Mincho" panose="02020609040205080304" pitchFamily="49" charset="-128"/>
                <a:cs typeface="Arial" panose="020B0604020202020204" pitchFamily="34" charset="0"/>
              </a:rPr>
              <a:t> feed networks.</a:t>
            </a: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The feed must be adjusted to match the</a:t>
            </a:r>
            <a:r>
              <a:rPr lang="tr-TR"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input</a:t>
            </a:r>
            <a:r>
              <a:rPr lang="en-US" sz="1800" dirty="0">
                <a:effectLst/>
                <a:latin typeface="Arial" panose="020B0604020202020204" pitchFamily="34" charset="0"/>
                <a:ea typeface="MS Mincho" panose="02020609040205080304" pitchFamily="49" charset="-128"/>
                <a:cs typeface="Arial" panose="020B0604020202020204" pitchFamily="34" charset="0"/>
              </a:rPr>
              <a:t> impedance to </a:t>
            </a:r>
            <a:r>
              <a:rPr lang="tr-TR" sz="1800" dirty="0" err="1">
                <a:effectLst/>
                <a:latin typeface="Arial" panose="020B0604020202020204" pitchFamily="34" charset="0"/>
                <a:ea typeface="MS Mincho" panose="02020609040205080304" pitchFamily="49" charset="-128"/>
                <a:cs typeface="Arial" panose="020B0604020202020204" pitchFamily="34" charset="0"/>
              </a:rPr>
              <a:t>consume</a:t>
            </a:r>
            <a:r>
              <a:rPr lang="en-US" sz="1800" dirty="0">
                <a:effectLst/>
                <a:latin typeface="Arial" panose="020B0604020202020204" pitchFamily="34" charset="0"/>
                <a:ea typeface="MS Mincho" panose="02020609040205080304" pitchFamily="49" charset="-128"/>
                <a:cs typeface="Arial" panose="020B0604020202020204" pitchFamily="34" charset="0"/>
              </a:rPr>
              <a:t> power efficiently.</a:t>
            </a:r>
            <a:endParaRPr lang="tr-TR" sz="180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sz="1800" i="0" dirty="0">
              <a:effectLst/>
              <a:latin typeface="Arial" panose="020B0604020202020204" pitchFamily="34" charset="0"/>
              <a:ea typeface="MS Mincho" panose="02020609040205080304" pitchFamily="49" charset="-128"/>
              <a:cs typeface="Arial" panose="020B0604020202020204" pitchFamily="34" charset="0"/>
            </a:endParaRPr>
          </a:p>
          <a:p>
            <a:pPr marL="0" marR="0" lvl="0" indent="0" algn="l" defTabSz="912813"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Arial" panose="020B0604020202020204" pitchFamily="34" charset="0"/>
              </a:rPr>
              <a:t>Also, its position is important because </a:t>
            </a:r>
            <a:r>
              <a:rPr lang="tr-TR" sz="1800" dirty="0">
                <a:effectLst/>
                <a:latin typeface="Arial" panose="020B0604020202020204" pitchFamily="34" charset="0"/>
                <a:ea typeface="MS Mincho" panose="02020609040205080304" pitchFamily="49" charset="-128"/>
                <a:cs typeface="Arial" panose="020B0604020202020204" pitchFamily="34" charset="0"/>
              </a:rPr>
              <a:t>I</a:t>
            </a:r>
            <a:r>
              <a:rPr lang="en-US" sz="1800" dirty="0">
                <a:effectLst/>
                <a:latin typeface="Arial" panose="020B0604020202020204" pitchFamily="34" charset="0"/>
                <a:ea typeface="MS Mincho" panose="02020609040205080304" pitchFamily="49" charset="-128"/>
                <a:cs typeface="Arial" panose="020B0604020202020204" pitchFamily="34" charset="0"/>
              </a:rPr>
              <a:t>t can change some properties of our design</a:t>
            </a:r>
            <a:r>
              <a:rPr lang="tr-TR" sz="1800" dirty="0">
                <a:effectLst/>
                <a:latin typeface="Arial" panose="020B0604020202020204" pitchFamily="34" charset="0"/>
                <a:ea typeface="MS Mincho" panose="02020609040205080304" pitchFamily="49" charset="-128"/>
                <a:cs typeface="Arial" panose="020B0604020202020204" pitchFamily="34" charset="0"/>
              </a:rPr>
              <a:t>,</a:t>
            </a:r>
            <a:r>
              <a:rPr lang="en-US" sz="1800" dirty="0">
                <a:effectLst/>
                <a:latin typeface="Arial" panose="020B0604020202020204" pitchFamily="34" charset="0"/>
                <a:ea typeface="MS Mincho" panose="02020609040205080304" pitchFamily="49" charset="-128"/>
                <a:cs typeface="Arial" panose="020B0604020202020204" pitchFamily="34" charset="0"/>
              </a:rPr>
              <a:t> </a:t>
            </a:r>
            <a:r>
              <a:rPr lang="tr-TR" sz="1800" dirty="0" err="1">
                <a:effectLst/>
                <a:latin typeface="Arial" panose="020B0604020202020204" pitchFamily="34" charset="0"/>
                <a:ea typeface="MS Mincho" panose="02020609040205080304" pitchFamily="49" charset="-128"/>
                <a:cs typeface="Arial" panose="020B0604020202020204" pitchFamily="34" charset="0"/>
              </a:rPr>
              <a:t>such</a:t>
            </a:r>
            <a:r>
              <a:rPr lang="tr-TR" sz="1800" dirty="0">
                <a:effectLst/>
                <a:latin typeface="Arial" panose="020B0604020202020204" pitchFamily="34" charset="0"/>
                <a:ea typeface="MS Mincho" panose="02020609040205080304" pitchFamily="49" charset="-128"/>
                <a:cs typeface="Arial" panose="020B0604020202020204" pitchFamily="34" charset="0"/>
              </a:rPr>
              <a:t> as</a:t>
            </a:r>
            <a:r>
              <a:rPr lang="en-US" sz="1800" dirty="0">
                <a:effectLst/>
                <a:latin typeface="Arial" panose="020B0604020202020204" pitchFamily="34" charset="0"/>
                <a:ea typeface="MS Mincho" panose="02020609040205080304" pitchFamily="49" charset="-128"/>
                <a:cs typeface="Arial" panose="020B0604020202020204" pitchFamily="34" charset="0"/>
              </a:rPr>
              <a:t> radiation pattern. </a:t>
            </a:r>
            <a:endParaRPr lang="en-US" sz="1800" dirty="0">
              <a:effectLst/>
              <a:latin typeface="Calibri" panose="020F0502020204030204" pitchFamily="34"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9</a:t>
            </a:fld>
            <a:endParaRPr lang="en-US" altLang="zh-TW"/>
          </a:p>
        </p:txBody>
      </p:sp>
    </p:spTree>
    <p:extLst>
      <p:ext uri="{BB962C8B-B14F-4D97-AF65-F5344CB8AC3E}">
        <p14:creationId xmlns:p14="http://schemas.microsoft.com/office/powerpoint/2010/main" val="340509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272740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3059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34175" y="228600"/>
            <a:ext cx="2144713" cy="62690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98450" y="228600"/>
            <a:ext cx="6283325" cy="62690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33916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855785" y="350839"/>
            <a:ext cx="7904285" cy="414337"/>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295391"/>
            <a:ext cx="4044462" cy="517712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2338" y="1295391"/>
            <a:ext cx="4044462" cy="5186091"/>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82924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194686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5590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481200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9000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8956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2790878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9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buClrTx/>
              <a:buFont typeface="Wingdings 2" pitchFamily="18" charset="2"/>
              <a:buChar char="©"/>
              <a:defRPr/>
            </a:lvl1pPr>
            <a:lvl2pPr>
              <a:buClrTx/>
              <a:defRPr/>
            </a:lvl2pPr>
            <a:lvl3pPr>
              <a:buClrTx/>
              <a:defRPr/>
            </a:lvl3pPr>
            <a:lvl4pPr>
              <a:buClrTx/>
              <a:defRPr/>
            </a:lvl4pPr>
            <a:lvl5pPr>
              <a:buClrTx/>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26946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518421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852045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82595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4462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27017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307975" y="1295400"/>
            <a:ext cx="4208463" cy="5202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68838" y="1295400"/>
            <a:ext cx="4210050" cy="5202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23846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2195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8136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987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3808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36283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45BE1043-C880-4773-8130-4407442759C8}"/>
              </a:ext>
            </a:extLst>
          </p:cNvPr>
          <p:cNvSpPr>
            <a:spLocks noGrp="1" noChangeArrowheads="1"/>
          </p:cNvSpPr>
          <p:nvPr>
            <p:ph type="body" idx="1"/>
          </p:nvPr>
        </p:nvSpPr>
        <p:spPr bwMode="auto">
          <a:xfrm>
            <a:off x="274638" y="1295400"/>
            <a:ext cx="8570912"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7" name="Rectangle 7">
            <a:extLst>
              <a:ext uri="{FF2B5EF4-FFF2-40B4-BE49-F238E27FC236}">
                <a16:creationId xmlns:a16="http://schemas.microsoft.com/office/drawing/2014/main" id="{12E2F1BF-B477-463A-A3DF-93EB3F180D88}"/>
              </a:ext>
            </a:extLst>
          </p:cNvPr>
          <p:cNvSpPr>
            <a:spLocks noGrp="1" noChangeArrowheads="1"/>
          </p:cNvSpPr>
          <p:nvPr>
            <p:ph type="title"/>
          </p:nvPr>
        </p:nvSpPr>
        <p:spPr bwMode="auto">
          <a:xfrm>
            <a:off x="992188" y="228600"/>
            <a:ext cx="7918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zh-TW"/>
              <a:t>Click to edit Master title style</a:t>
            </a:r>
          </a:p>
        </p:txBody>
      </p:sp>
      <p:sp>
        <p:nvSpPr>
          <p:cNvPr id="1028" name="Line 9">
            <a:extLst>
              <a:ext uri="{FF2B5EF4-FFF2-40B4-BE49-F238E27FC236}">
                <a16:creationId xmlns:a16="http://schemas.microsoft.com/office/drawing/2014/main" id="{A7295C64-1B02-44C3-A023-AECF42F21032}"/>
              </a:ext>
            </a:extLst>
          </p:cNvPr>
          <p:cNvSpPr>
            <a:spLocks noChangeShapeType="1"/>
          </p:cNvSpPr>
          <p:nvPr userDrawn="1"/>
        </p:nvSpPr>
        <p:spPr bwMode="auto">
          <a:xfrm>
            <a:off x="-7938" y="984250"/>
            <a:ext cx="9150351"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029" name="Line 10">
            <a:extLst>
              <a:ext uri="{FF2B5EF4-FFF2-40B4-BE49-F238E27FC236}">
                <a16:creationId xmlns:a16="http://schemas.microsoft.com/office/drawing/2014/main" id="{B971222A-AE0F-43A2-B9A4-9FA7E560B916}"/>
              </a:ext>
            </a:extLst>
          </p:cNvPr>
          <p:cNvSpPr>
            <a:spLocks noChangeShapeType="1"/>
          </p:cNvSpPr>
          <p:nvPr userDrawn="1"/>
        </p:nvSpPr>
        <p:spPr bwMode="auto">
          <a:xfrm>
            <a:off x="-7938" y="1039813"/>
            <a:ext cx="915035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030" name="Line 11">
            <a:extLst>
              <a:ext uri="{FF2B5EF4-FFF2-40B4-BE49-F238E27FC236}">
                <a16:creationId xmlns:a16="http://schemas.microsoft.com/office/drawing/2014/main" id="{CACFF532-CF1A-4B76-8DE9-BA6498DD6F4F}"/>
              </a:ext>
            </a:extLst>
          </p:cNvPr>
          <p:cNvSpPr>
            <a:spLocks noChangeShapeType="1"/>
          </p:cNvSpPr>
          <p:nvPr userDrawn="1"/>
        </p:nvSpPr>
        <p:spPr bwMode="auto">
          <a:xfrm>
            <a:off x="-9525" y="1058863"/>
            <a:ext cx="91519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8" name="Slayt Numarası Yer Tutucusu 7">
            <a:extLst>
              <a:ext uri="{FF2B5EF4-FFF2-40B4-BE49-F238E27FC236}">
                <a16:creationId xmlns:a16="http://schemas.microsoft.com/office/drawing/2014/main" id="{B3E2CF2A-B634-4901-99C5-4CA951C323DA}"/>
              </a:ext>
            </a:extLst>
          </p:cNvPr>
          <p:cNvSpPr>
            <a:spLocks noGrp="1"/>
          </p:cNvSpPr>
          <p:nvPr userDrawn="1">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A78F01D-9E80-4A2F-898C-F665E35C4BCD}" type="slidenum">
              <a:rPr lang="en-US" altLang="tr-TR"/>
              <a:pPr>
                <a:defRPr/>
              </a:pPr>
              <a:t>‹#›</a:t>
            </a:fld>
            <a:endParaRPr lang="en-US" altLang="tr-TR"/>
          </a:p>
        </p:txBody>
      </p:sp>
      <p:pic>
        <p:nvPicPr>
          <p:cNvPr id="1032" name="8 Resim" descr="iyte-logo.png">
            <a:extLst>
              <a:ext uri="{FF2B5EF4-FFF2-40B4-BE49-F238E27FC236}">
                <a16:creationId xmlns:a16="http://schemas.microsoft.com/office/drawing/2014/main" id="{EBF57E30-C8B9-477E-A714-E07F1028DE7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225" y="333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hf hdr="0" ftr="0" dt="0"/>
  <p:txStyles>
    <p:titleStyle>
      <a:lvl1pPr algn="ctr" rtl="0" eaLnBrk="0" fontAlgn="base" hangingPunct="0">
        <a:spcBef>
          <a:spcPct val="0"/>
        </a:spcBef>
        <a:spcAft>
          <a:spcPct val="0"/>
        </a:spcAft>
        <a:defRPr kumimoji="1" sz="3600">
          <a:solidFill>
            <a:schemeClr val="tx1"/>
          </a:solidFill>
          <a:latin typeface="+mj-lt"/>
          <a:ea typeface="+mj-ea"/>
          <a:cs typeface="+mj-cs"/>
        </a:defRPr>
      </a:lvl1pPr>
      <a:lvl2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5pPr>
      <a:lvl6pPr marL="457200" algn="ctr" rtl="0" fontAlgn="base">
        <a:spcBef>
          <a:spcPct val="0"/>
        </a:spcBef>
        <a:spcAft>
          <a:spcPct val="0"/>
        </a:spcAft>
        <a:defRPr kumimoji="1" sz="3600">
          <a:solidFill>
            <a:schemeClr val="tx1"/>
          </a:solidFill>
          <a:latin typeface="Book Antiqua" pitchFamily="18" charset="0"/>
          <a:ea typeface="新細明體" pitchFamily="18" charset="-120"/>
        </a:defRPr>
      </a:lvl6pPr>
      <a:lvl7pPr marL="914400" algn="ctr" rtl="0" fontAlgn="base">
        <a:spcBef>
          <a:spcPct val="0"/>
        </a:spcBef>
        <a:spcAft>
          <a:spcPct val="0"/>
        </a:spcAft>
        <a:defRPr kumimoji="1" sz="3600">
          <a:solidFill>
            <a:schemeClr val="tx1"/>
          </a:solidFill>
          <a:latin typeface="Book Antiqua" pitchFamily="18" charset="0"/>
          <a:ea typeface="新細明體" pitchFamily="18" charset="-120"/>
        </a:defRPr>
      </a:lvl7pPr>
      <a:lvl8pPr marL="1371600" algn="ctr" rtl="0" fontAlgn="base">
        <a:spcBef>
          <a:spcPct val="0"/>
        </a:spcBef>
        <a:spcAft>
          <a:spcPct val="0"/>
        </a:spcAft>
        <a:defRPr kumimoji="1" sz="3600">
          <a:solidFill>
            <a:schemeClr val="tx1"/>
          </a:solidFill>
          <a:latin typeface="Book Antiqua" pitchFamily="18" charset="0"/>
          <a:ea typeface="新細明體" pitchFamily="18" charset="-120"/>
        </a:defRPr>
      </a:lvl8pPr>
      <a:lvl9pPr marL="1828800" algn="ctr" rtl="0" fontAlgn="base">
        <a:spcBef>
          <a:spcPct val="0"/>
        </a:spcBef>
        <a:spcAft>
          <a:spcPct val="0"/>
        </a:spcAft>
        <a:defRPr kumimoji="1" sz="3600">
          <a:solidFill>
            <a:schemeClr val="tx1"/>
          </a:solidFill>
          <a:latin typeface="Book Antiqua" pitchFamily="18" charset="0"/>
          <a:ea typeface="新細明體" pitchFamily="18" charset="-120"/>
        </a:defRPr>
      </a:lvl9pPr>
    </p:titleStyle>
    <p:bodyStyle>
      <a:lvl1pPr marL="342900" indent="-342900" algn="l" rtl="0" eaLnBrk="0" fontAlgn="base" hangingPunct="0">
        <a:spcBef>
          <a:spcPct val="20000"/>
        </a:spcBef>
        <a:spcAft>
          <a:spcPct val="0"/>
        </a:spcAft>
        <a:buSzPct val="90000"/>
        <a:buFont typeface="Wingdings 2" panose="05020102010507070707" pitchFamily="18" charset="2"/>
        <a:buChar char="©"/>
        <a:defRPr kumimoji="1" sz="24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SzPct val="70000"/>
        <a:buFont typeface="Wingdings" panose="05000000000000000000" pitchFamily="2" charset="2"/>
        <a:buChar char="u"/>
        <a:defRPr kumimoji="1" sz="20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SzPct val="80000"/>
        <a:buFont typeface="Times New Roman" panose="02020603050405020304" pitchFamily="18" charset="0"/>
        <a:buChar char="»"/>
        <a:defRPr kumimoji="1" sz="24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Font typeface="Book Antiqua" panose="02040602050305030304" pitchFamily="18" charset="0"/>
        <a:buChar char="−"/>
        <a:defRPr kumimoji="1" sz="16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SzPct val="50000"/>
        <a:buFont typeface="Wingdings" panose="05000000000000000000" pitchFamily="2" charset="2"/>
        <a:buChar char="l"/>
        <a:defRPr kumimoji="1" sz="1400">
          <a:solidFill>
            <a:schemeClr val="tx1"/>
          </a:solidFill>
          <a:latin typeface="Times New Roman" pitchFamily="18" charset="0"/>
          <a:ea typeface="+mn-ea"/>
          <a:cs typeface="Times New Roman" pitchFamily="18" charset="0"/>
        </a:defRPr>
      </a:lvl5pPr>
      <a:lvl6pPr marL="2514600" indent="-228600" algn="l" rtl="0" fontAlgn="base">
        <a:spcBef>
          <a:spcPct val="20000"/>
        </a:spcBef>
        <a:spcAft>
          <a:spcPct val="0"/>
        </a:spcAft>
        <a:buClr>
          <a:schemeClr val="accent2"/>
        </a:buClr>
        <a:buChar char="»"/>
        <a:defRPr kumimoji="1" sz="1000">
          <a:solidFill>
            <a:schemeClr val="tx1"/>
          </a:solidFill>
          <a:latin typeface="+mn-lt"/>
          <a:ea typeface="+mn-ea"/>
        </a:defRPr>
      </a:lvl6pPr>
      <a:lvl7pPr marL="2971800" indent="-228600" algn="l" rtl="0" fontAlgn="base">
        <a:spcBef>
          <a:spcPct val="20000"/>
        </a:spcBef>
        <a:spcAft>
          <a:spcPct val="0"/>
        </a:spcAft>
        <a:buClr>
          <a:schemeClr val="accent2"/>
        </a:buClr>
        <a:buChar char="»"/>
        <a:defRPr kumimoji="1" sz="1000">
          <a:solidFill>
            <a:schemeClr val="tx1"/>
          </a:solidFill>
          <a:latin typeface="+mn-lt"/>
          <a:ea typeface="+mn-ea"/>
        </a:defRPr>
      </a:lvl7pPr>
      <a:lvl8pPr marL="3429000" indent="-228600" algn="l" rtl="0" fontAlgn="base">
        <a:spcBef>
          <a:spcPct val="20000"/>
        </a:spcBef>
        <a:spcAft>
          <a:spcPct val="0"/>
        </a:spcAft>
        <a:buClr>
          <a:schemeClr val="accent2"/>
        </a:buClr>
        <a:buChar char="»"/>
        <a:defRPr kumimoji="1" sz="1000">
          <a:solidFill>
            <a:schemeClr val="tx1"/>
          </a:solidFill>
          <a:latin typeface="+mn-lt"/>
          <a:ea typeface="+mn-ea"/>
        </a:defRPr>
      </a:lvl8pPr>
      <a:lvl9pPr marL="3886200" indent="-228600" algn="l" rtl="0" fontAlgn="base">
        <a:spcBef>
          <a:spcPct val="20000"/>
        </a:spcBef>
        <a:spcAft>
          <a:spcPct val="0"/>
        </a:spcAft>
        <a:buClr>
          <a:schemeClr val="accent2"/>
        </a:buClr>
        <a:buChar char="»"/>
        <a:defRPr kumimoji="1" sz="1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7">
            <a:extLst>
              <a:ext uri="{FF2B5EF4-FFF2-40B4-BE49-F238E27FC236}">
                <a16:creationId xmlns:a16="http://schemas.microsoft.com/office/drawing/2014/main" id="{52A3525A-1470-4AAD-97A2-B1641F82E73C}"/>
              </a:ext>
            </a:extLst>
          </p:cNvPr>
          <p:cNvGrpSpPr>
            <a:grpSpLocks/>
          </p:cNvGrpSpPr>
          <p:nvPr userDrawn="1"/>
        </p:nvGrpSpPr>
        <p:grpSpPr bwMode="auto">
          <a:xfrm>
            <a:off x="215900" y="215900"/>
            <a:ext cx="8478838" cy="6173788"/>
            <a:chOff x="0" y="0"/>
            <a:chExt cx="5341" cy="3889"/>
          </a:xfrm>
        </p:grpSpPr>
        <p:sp>
          <p:nvSpPr>
            <p:cNvPr id="2055" name="Freeform 8">
              <a:extLst>
                <a:ext uri="{FF2B5EF4-FFF2-40B4-BE49-F238E27FC236}">
                  <a16:creationId xmlns:a16="http://schemas.microsoft.com/office/drawing/2014/main" id="{FAF780F4-14E6-4FB6-AE35-C510E449F8C7}"/>
                </a:ext>
              </a:extLst>
            </p:cNvPr>
            <p:cNvSpPr>
              <a:spLocks/>
            </p:cNvSpPr>
            <p:nvPr/>
          </p:nvSpPr>
          <p:spPr bwMode="ltGray">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6" name="Freeform 9">
              <a:extLst>
                <a:ext uri="{FF2B5EF4-FFF2-40B4-BE49-F238E27FC236}">
                  <a16:creationId xmlns:a16="http://schemas.microsoft.com/office/drawing/2014/main" id="{9685EEA2-0CD7-4FA6-A92E-35E927A3D2DA}"/>
                </a:ext>
              </a:extLst>
            </p:cNvPr>
            <p:cNvSpPr>
              <a:spLocks/>
            </p:cNvSpPr>
            <p:nvPr/>
          </p:nvSpPr>
          <p:spPr bwMode="ltGray">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7" name="Freeform 10">
              <a:extLst>
                <a:ext uri="{FF2B5EF4-FFF2-40B4-BE49-F238E27FC236}">
                  <a16:creationId xmlns:a16="http://schemas.microsoft.com/office/drawing/2014/main" id="{C8FD3FB7-E385-464A-BE20-9A43A31A2C50}"/>
                </a:ext>
              </a:extLst>
            </p:cNvPr>
            <p:cNvSpPr>
              <a:spLocks/>
            </p:cNvSpPr>
            <p:nvPr/>
          </p:nvSpPr>
          <p:spPr bwMode="ltGray">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8" name="Freeform 11">
              <a:extLst>
                <a:ext uri="{FF2B5EF4-FFF2-40B4-BE49-F238E27FC236}">
                  <a16:creationId xmlns:a16="http://schemas.microsoft.com/office/drawing/2014/main" id="{F99ED78B-6D11-44B3-A7B0-C5BAD1F0C985}"/>
                </a:ext>
              </a:extLst>
            </p:cNvPr>
            <p:cNvSpPr>
              <a:spLocks/>
            </p:cNvSpPr>
            <p:nvPr/>
          </p:nvSpPr>
          <p:spPr bwMode="ltGray">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grpSp>
      <p:sp>
        <p:nvSpPr>
          <p:cNvPr id="2051" name="Rectangle 12">
            <a:extLst>
              <a:ext uri="{FF2B5EF4-FFF2-40B4-BE49-F238E27FC236}">
                <a16:creationId xmlns:a16="http://schemas.microsoft.com/office/drawing/2014/main" id="{BC5F8603-290A-42B4-916F-51DF2B25968F}"/>
              </a:ext>
            </a:extLst>
          </p:cNvPr>
          <p:cNvSpPr>
            <a:spLocks noChangeArrowheads="1"/>
          </p:cNvSpPr>
          <p:nvPr/>
        </p:nvSpPr>
        <p:spPr bwMode="auto">
          <a:xfrm>
            <a:off x="687388" y="2232025"/>
            <a:ext cx="7772400" cy="1143000"/>
          </a:xfrm>
          <a:prstGeom prst="rect">
            <a:avLst/>
          </a:prstGeom>
          <a:noFill/>
          <a:ln>
            <a:noFill/>
          </a:ln>
        </p:spPr>
        <p:txBody>
          <a:bodyPr lIns="92075" tIns="46038" rIns="92075" bIns="46038" anchor="ctr"/>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lgn="ctr" eaLnBrk="1" hangingPunct="1">
              <a:defRPr/>
            </a:pPr>
            <a:r>
              <a:rPr kumimoji="1" lang="en-US" altLang="zh-TW" sz="4400" i="0" u="none">
                <a:solidFill>
                  <a:schemeClr val="tx2"/>
                </a:solidFill>
                <a:latin typeface="Book Antiqua" pitchFamily="18" charset="0"/>
              </a:rPr>
              <a:t>Click to edit Master title style</a:t>
            </a:r>
          </a:p>
        </p:txBody>
      </p:sp>
      <p:sp>
        <p:nvSpPr>
          <p:cNvPr id="2052" name="Rectangle 13">
            <a:extLst>
              <a:ext uri="{FF2B5EF4-FFF2-40B4-BE49-F238E27FC236}">
                <a16:creationId xmlns:a16="http://schemas.microsoft.com/office/drawing/2014/main" id="{C35929C8-CE73-488A-8F60-DDDBC7B925DA}"/>
              </a:ext>
            </a:extLst>
          </p:cNvPr>
          <p:cNvSpPr>
            <a:spLocks noChangeArrowheads="1"/>
          </p:cNvSpPr>
          <p:nvPr/>
        </p:nvSpPr>
        <p:spPr bwMode="auto">
          <a:xfrm>
            <a:off x="1301750" y="4195763"/>
            <a:ext cx="6400800" cy="1716087"/>
          </a:xfrm>
          <a:prstGeom prst="rect">
            <a:avLst/>
          </a:prstGeom>
          <a:noFill/>
          <a:ln>
            <a:noFill/>
          </a:ln>
        </p:spPr>
        <p:txBody>
          <a:bodyPr lIns="92075" tIns="46038" rIns="92075" bIns="46038"/>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lgn="ctr" eaLnBrk="1" hangingPunct="1">
              <a:spcBef>
                <a:spcPct val="20000"/>
              </a:spcBef>
              <a:defRPr/>
            </a:pPr>
            <a:r>
              <a:rPr kumimoji="1" lang="en-US" altLang="zh-TW" sz="3200" i="0" u="none">
                <a:solidFill>
                  <a:schemeClr val="tx1"/>
                </a:solidFill>
                <a:latin typeface="Book Antiqua" pitchFamily="18" charset="0"/>
              </a:rPr>
              <a:t>Click to edit Master subtitle style</a:t>
            </a:r>
          </a:p>
        </p:txBody>
      </p:sp>
      <p:sp>
        <p:nvSpPr>
          <p:cNvPr id="2053" name="Rectangle 24">
            <a:extLst>
              <a:ext uri="{FF2B5EF4-FFF2-40B4-BE49-F238E27FC236}">
                <a16:creationId xmlns:a16="http://schemas.microsoft.com/office/drawing/2014/main" id="{6DC49DD0-029A-40BB-BD0A-89AF04CAA88C}"/>
              </a:ext>
            </a:extLst>
          </p:cNvPr>
          <p:cNvSpPr>
            <a:spLocks noChangeArrowheads="1"/>
          </p:cNvSpPr>
          <p:nvPr userDrawn="1"/>
        </p:nvSpPr>
        <p:spPr bwMode="auto">
          <a:xfrm>
            <a:off x="8867775" y="6570663"/>
            <a:ext cx="206375" cy="212725"/>
          </a:xfrm>
          <a:prstGeom prst="rect">
            <a:avLst/>
          </a:prstGeom>
          <a:noFill/>
          <a:ln>
            <a:noFill/>
          </a:ln>
        </p:spPr>
        <p:txBody>
          <a:bodyPr wrap="none" lIns="0" tIns="0" rIns="0" bIns="0" anchor="ctr">
            <a:spAutoFit/>
          </a:bodyPr>
          <a:lstStyle>
            <a:lvl1pPr>
              <a:defRPr sz="1400" i="1" u="sng">
                <a:solidFill>
                  <a:srgbClr val="003366"/>
                </a:solidFill>
                <a:latin typeface="Times New Roman" panose="02020603050405020304" pitchFamily="18" charset="0"/>
                <a:ea typeface="新細明體" panose="02020500000000000000" pitchFamily="18" charset="-120"/>
              </a:defRPr>
            </a:lvl1pPr>
            <a:lvl2pPr marL="742950" indent="-285750">
              <a:defRPr sz="1400" i="1" u="sng">
                <a:solidFill>
                  <a:srgbClr val="003366"/>
                </a:solidFill>
                <a:latin typeface="Times New Roman" panose="02020603050405020304" pitchFamily="18" charset="0"/>
                <a:ea typeface="新細明體" panose="02020500000000000000" pitchFamily="18" charset="-120"/>
              </a:defRPr>
            </a:lvl2pPr>
            <a:lvl3pPr marL="1143000" indent="-228600">
              <a:defRPr sz="1400" i="1" u="sng">
                <a:solidFill>
                  <a:srgbClr val="003366"/>
                </a:solidFill>
                <a:latin typeface="Times New Roman" panose="02020603050405020304" pitchFamily="18" charset="0"/>
                <a:ea typeface="新細明體" panose="02020500000000000000" pitchFamily="18" charset="-120"/>
              </a:defRPr>
            </a:lvl3pPr>
            <a:lvl4pPr marL="1600200" indent="-228600">
              <a:defRPr sz="1400" i="1" u="sng">
                <a:solidFill>
                  <a:srgbClr val="003366"/>
                </a:solidFill>
                <a:latin typeface="Times New Roman" panose="02020603050405020304" pitchFamily="18" charset="0"/>
                <a:ea typeface="新細明體" panose="02020500000000000000" pitchFamily="18" charset="-120"/>
              </a:defRPr>
            </a:lvl4pPr>
            <a:lvl5pPr marL="2057400" indent="-228600">
              <a:defRPr sz="1400" i="1" u="sng">
                <a:solidFill>
                  <a:srgbClr val="003366"/>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9pPr>
          </a:lstStyle>
          <a:p>
            <a:pPr>
              <a:defRPr/>
            </a:pPr>
            <a:fld id="{8F001318-9DA9-4A0B-AD06-264A341DD43E}" type="slidenum">
              <a:rPr lang="zh-TW" altLang="en-US" u="none" smtClean="0">
                <a:solidFill>
                  <a:schemeClr val="tx1"/>
                </a:solidFill>
              </a:rPr>
              <a:pPr>
                <a:defRPr/>
              </a:pPr>
              <a:t>‹#›</a:t>
            </a:fld>
            <a:endParaRPr lang="en-US" altLang="zh-TW" u="none">
              <a:solidFill>
                <a:schemeClr val="tx1"/>
              </a:solidFill>
            </a:endParaRPr>
          </a:p>
        </p:txBody>
      </p:sp>
      <p:sp>
        <p:nvSpPr>
          <p:cNvPr id="2054" name="Rectangle 25">
            <a:extLst>
              <a:ext uri="{FF2B5EF4-FFF2-40B4-BE49-F238E27FC236}">
                <a16:creationId xmlns:a16="http://schemas.microsoft.com/office/drawing/2014/main" id="{3AC0C249-AA12-4129-887B-1BA792464725}"/>
              </a:ext>
            </a:extLst>
          </p:cNvPr>
          <p:cNvSpPr>
            <a:spLocks noChangeArrowheads="1"/>
          </p:cNvSpPr>
          <p:nvPr userDrawn="1"/>
        </p:nvSpPr>
        <p:spPr bwMode="auto">
          <a:xfrm>
            <a:off x="106363" y="6572250"/>
            <a:ext cx="631825" cy="212725"/>
          </a:xfrm>
          <a:prstGeom prst="rect">
            <a:avLst/>
          </a:prstGeom>
          <a:noFill/>
          <a:ln>
            <a:noFill/>
          </a:ln>
        </p:spPr>
        <p:txBody>
          <a:bodyPr wrap="none" lIns="0" tIns="0" rIns="0" bIns="0" anchor="ctr">
            <a:spAutoFit/>
          </a:bodyPr>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defRPr/>
            </a:pPr>
            <a:fld id="{F03480F9-0027-484E-8616-B4184CFACBD9}" type="datetime1">
              <a:rPr lang="en-US" altLang="zh-TW" u="none" smtClean="0">
                <a:solidFill>
                  <a:schemeClr val="tx1"/>
                </a:solidFill>
              </a:rPr>
              <a:pPr>
                <a:defRPr/>
              </a:pPr>
              <a:t>1/7/2022</a:t>
            </a:fld>
            <a:endParaRPr lang="en-US" altLang="zh-TW" u="none">
              <a:solidFill>
                <a:schemeClr val="tx1"/>
              </a:solidFill>
            </a:endParaRP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2pPr>
      <a:lvl3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3pPr>
      <a:lvl4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4pPr>
      <a:lvl5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5pPr>
      <a:lvl6pPr marL="457200" algn="ctr" rtl="0" fontAlgn="base">
        <a:spcBef>
          <a:spcPct val="0"/>
        </a:spcBef>
        <a:spcAft>
          <a:spcPct val="0"/>
        </a:spcAft>
        <a:defRPr kumimoji="1" sz="4400">
          <a:solidFill>
            <a:schemeClr val="tx2"/>
          </a:solidFill>
          <a:latin typeface="Arial" pitchFamily="34" charset="0"/>
          <a:ea typeface="新細明體" pitchFamily="18" charset="-120"/>
        </a:defRPr>
      </a:lvl6pPr>
      <a:lvl7pPr marL="914400" algn="ctr" rtl="0" fontAlgn="base">
        <a:spcBef>
          <a:spcPct val="0"/>
        </a:spcBef>
        <a:spcAft>
          <a:spcPct val="0"/>
        </a:spcAft>
        <a:defRPr kumimoji="1" sz="4400">
          <a:solidFill>
            <a:schemeClr val="tx2"/>
          </a:solidFill>
          <a:latin typeface="Arial" pitchFamily="34" charset="0"/>
          <a:ea typeface="新細明體" pitchFamily="18" charset="-120"/>
        </a:defRPr>
      </a:lvl7pPr>
      <a:lvl8pPr marL="1371600" algn="ctr" rtl="0" fontAlgn="base">
        <a:spcBef>
          <a:spcPct val="0"/>
        </a:spcBef>
        <a:spcAft>
          <a:spcPct val="0"/>
        </a:spcAft>
        <a:defRPr kumimoji="1" sz="4400">
          <a:solidFill>
            <a:schemeClr val="tx2"/>
          </a:solidFill>
          <a:latin typeface="Arial" pitchFamily="34" charset="0"/>
          <a:ea typeface="新細明體" pitchFamily="18" charset="-120"/>
        </a:defRPr>
      </a:lvl8pPr>
      <a:lvl9pPr marL="1828800" algn="ctr" rtl="0" fontAlgn="base">
        <a:spcBef>
          <a:spcPct val="0"/>
        </a:spcBef>
        <a:spcAft>
          <a:spcPct val="0"/>
        </a:spcAft>
        <a:defRPr kumimoji="1" sz="4400">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D81DE2-367C-4C36-A365-4AD199295821}"/>
              </a:ext>
            </a:extLst>
          </p:cNvPr>
          <p:cNvSpPr>
            <a:spLocks noGrp="1" noChangeArrowheads="1"/>
          </p:cNvSpPr>
          <p:nvPr>
            <p:ph type="ctrTitle"/>
          </p:nvPr>
        </p:nvSpPr>
        <p:spPr>
          <a:xfrm>
            <a:off x="663575" y="2466975"/>
            <a:ext cx="7772400" cy="1314450"/>
          </a:xfrm>
        </p:spPr>
        <p:txBody>
          <a:bodyPr/>
          <a:lstStyle/>
          <a:p>
            <a:pPr eaLnBrk="1" hangingPunct="1">
              <a:spcAft>
                <a:spcPts val="600"/>
              </a:spcAft>
            </a:pPr>
            <a:r>
              <a:rPr lang="en-US" altLang="zh-TW" sz="4400" dirty="0">
                <a:cs typeface="Times New Roman" panose="02020603050405020304" pitchFamily="18" charset="0"/>
              </a:rPr>
              <a:t>High Gain Microstrip Antenna Designs for A Doppler Radar</a:t>
            </a:r>
          </a:p>
        </p:txBody>
      </p:sp>
      <p:sp>
        <p:nvSpPr>
          <p:cNvPr id="15363" name="Rectangle 2">
            <a:extLst>
              <a:ext uri="{FF2B5EF4-FFF2-40B4-BE49-F238E27FC236}">
                <a16:creationId xmlns:a16="http://schemas.microsoft.com/office/drawing/2014/main" id="{0E9371D0-A28C-496B-98F6-ADF3588722C3}"/>
              </a:ext>
            </a:extLst>
          </p:cNvPr>
          <p:cNvSpPr txBox="1">
            <a:spLocks noChangeArrowheads="1"/>
          </p:cNvSpPr>
          <p:nvPr/>
        </p:nvSpPr>
        <p:spPr bwMode="auto">
          <a:xfrm>
            <a:off x="1008063" y="79375"/>
            <a:ext cx="7772400" cy="796925"/>
          </a:xfrm>
          <a:prstGeom prst="rect">
            <a:avLst/>
          </a:prstGeom>
          <a:noFill/>
          <a:ln w="9525">
            <a:noFill/>
            <a:miter lim="800000"/>
            <a:headEnd/>
            <a:tailEnd/>
          </a:ln>
        </p:spPr>
        <p:txBody>
          <a:bodyPr lIns="0" tIns="0" rIns="0" bIns="0" anchor="ctr"/>
          <a:lstStyle/>
          <a:p>
            <a:pPr algn="ctr" eaLnBrk="1" hangingPunct="1">
              <a:spcAft>
                <a:spcPts val="600"/>
              </a:spcAft>
              <a:defRPr/>
            </a:pPr>
            <a:r>
              <a:rPr kumimoji="1" lang="tr-TR" altLang="zh-TW" sz="4400" i="0" u="none">
                <a:solidFill>
                  <a:schemeClr val="tx1"/>
                </a:solidFill>
                <a:latin typeface="+mj-lt"/>
                <a:cs typeface="Times New Roman" pitchFamily="18" charset="0"/>
              </a:rPr>
              <a:t>EE491-PROJECT</a:t>
            </a:r>
            <a:endParaRPr kumimoji="1" lang="en-US" altLang="zh-TW" sz="4400" i="0" u="none">
              <a:solidFill>
                <a:schemeClr val="tx1"/>
              </a:solidFill>
              <a:latin typeface="+mj-lt"/>
              <a:cs typeface="Times New Roman" pitchFamily="18" charset="0"/>
            </a:endParaRPr>
          </a:p>
        </p:txBody>
      </p:sp>
      <p:sp>
        <p:nvSpPr>
          <p:cNvPr id="15364" name="Rectangle 1">
            <a:extLst>
              <a:ext uri="{FF2B5EF4-FFF2-40B4-BE49-F238E27FC236}">
                <a16:creationId xmlns:a16="http://schemas.microsoft.com/office/drawing/2014/main" id="{88F8998F-4DB6-488B-9A35-E7C27D7B98D8}"/>
              </a:ext>
            </a:extLst>
          </p:cNvPr>
          <p:cNvSpPr>
            <a:spLocks noChangeArrowheads="1"/>
          </p:cNvSpPr>
          <p:nvPr/>
        </p:nvSpPr>
        <p:spPr bwMode="auto">
          <a:xfrm>
            <a:off x="1965325" y="4384675"/>
            <a:ext cx="5441950" cy="1816100"/>
          </a:xfrm>
          <a:prstGeom prst="rect">
            <a:avLst/>
          </a:prstGeom>
          <a:noFill/>
          <a:ln w="9525">
            <a:noFill/>
            <a:miter lim="800000"/>
            <a:headEnd/>
            <a:tailEnd/>
          </a:ln>
        </p:spPr>
        <p:txBody>
          <a:bodyPr>
            <a:spAutoFit/>
          </a:bodyPr>
          <a:lstStyle/>
          <a:p>
            <a:pPr algn="ctr" eaLnBrk="1" hangingPunct="1">
              <a:defRPr/>
            </a:pPr>
            <a:r>
              <a:rPr kumimoji="1" lang="tr-TR" altLang="tr-TR" sz="2800" b="1" i="0" u="none" dirty="0">
                <a:solidFill>
                  <a:schemeClr val="bg2">
                    <a:lumMod val="75000"/>
                  </a:schemeClr>
                </a:solidFill>
                <a:latin typeface="+mj-lt"/>
                <a:cs typeface="Times New Roman" pitchFamily="18" charset="0"/>
              </a:rPr>
              <a:t>Ahmet Yasin Bulut - 250206001</a:t>
            </a:r>
          </a:p>
          <a:p>
            <a:pPr algn="ctr" eaLnBrk="1" hangingPunct="1">
              <a:defRPr/>
            </a:pPr>
            <a:r>
              <a:rPr kumimoji="1" lang="tr-TR" altLang="tr-TR" sz="2800" b="1" i="0" u="none" dirty="0">
                <a:solidFill>
                  <a:schemeClr val="bg2">
                    <a:lumMod val="75000"/>
                  </a:schemeClr>
                </a:solidFill>
                <a:latin typeface="+mj-lt"/>
                <a:cs typeface="Times New Roman" pitchFamily="18" charset="0"/>
              </a:rPr>
              <a:t>Emre Nedim Hepsağ - 250206012</a:t>
            </a:r>
          </a:p>
          <a:p>
            <a:pPr algn="ctr" eaLnBrk="1" hangingPunct="1">
              <a:defRPr/>
            </a:pPr>
            <a:r>
              <a:rPr kumimoji="1" lang="tr-TR" altLang="tr-TR" sz="2800" b="1" i="0" u="none" dirty="0">
                <a:solidFill>
                  <a:schemeClr val="bg2">
                    <a:lumMod val="75000"/>
                  </a:schemeClr>
                </a:solidFill>
                <a:latin typeface="+mj-lt"/>
                <a:cs typeface="Times New Roman" pitchFamily="18" charset="0"/>
              </a:rPr>
              <a:t> </a:t>
            </a:r>
          </a:p>
          <a:p>
            <a:pPr algn="ctr" eaLnBrk="1" hangingPunct="1">
              <a:defRPr/>
            </a:pPr>
            <a:r>
              <a:rPr kumimoji="1" lang="tr-TR" altLang="tr-TR" sz="2800" b="1" i="0" u="none" dirty="0">
                <a:solidFill>
                  <a:schemeClr val="bg2">
                    <a:lumMod val="75000"/>
                  </a:schemeClr>
                </a:solidFill>
                <a:latin typeface="+mj-lt"/>
                <a:cs typeface="Times New Roman" pitchFamily="18" charset="0"/>
              </a:rPr>
              <a:t>Advisor: Fatih Yaman</a:t>
            </a:r>
            <a:endParaRPr lang="en-US" altLang="tr-TR" sz="2800" i="0" u="none" dirty="0">
              <a:solidFill>
                <a:schemeClr val="bg2">
                  <a:lumMod val="75000"/>
                </a:schemeClr>
              </a:solidFill>
              <a:latin typeface="+mj-lt"/>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Directivities</a:t>
            </a:r>
            <a:r>
              <a:rPr lang="tr-TR" altLang="tr-TR"/>
              <a:t> of </a:t>
            </a:r>
            <a:r>
              <a:rPr lang="tr-TR" altLang="tr-TR" err="1"/>
              <a:t>Different</a:t>
            </a:r>
            <a:r>
              <a:rPr lang="tr-TR" altLang="tr-TR"/>
              <a:t> </a:t>
            </a:r>
            <a:r>
              <a:rPr lang="tr-TR" altLang="tr-TR" err="1"/>
              <a:t>Structures</a:t>
            </a:r>
            <a:endParaRPr lang="tr-TR"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dirty="0" err="1"/>
              <a:t>Radiation</a:t>
            </a:r>
            <a:r>
              <a:rPr lang="tr-TR" altLang="tr-TR" dirty="0"/>
              <a:t> </a:t>
            </a:r>
            <a:r>
              <a:rPr lang="tr-TR" altLang="tr-TR" dirty="0" err="1"/>
              <a:t>Patterns</a:t>
            </a:r>
            <a:endParaRPr lang="tr-TR" altLang="tr-TR" dirty="0"/>
          </a:p>
          <a:p>
            <a:endParaRPr lang="tr-TR" altLang="tr-TR" dirty="0"/>
          </a:p>
          <a:p>
            <a:r>
              <a:rPr lang="tr-TR" altLang="tr-TR" dirty="0"/>
              <a:t>Optimal Design </a:t>
            </a:r>
            <a:r>
              <a:rPr lang="tr-TR" altLang="tr-TR" dirty="0" err="1"/>
              <a:t>for</a:t>
            </a:r>
            <a:r>
              <a:rPr lang="tr-TR" altLang="tr-TR" dirty="0"/>
              <a:t> Radar Application</a:t>
            </a:r>
          </a:p>
          <a:p>
            <a:pPr lvl="1"/>
            <a:r>
              <a:rPr lang="tr-TR" altLang="tr-TR" dirty="0"/>
              <a:t>Main </a:t>
            </a:r>
            <a:r>
              <a:rPr lang="tr-TR" altLang="tr-TR" dirty="0" err="1"/>
              <a:t>beam</a:t>
            </a:r>
            <a:endParaRPr lang="tr-TR" altLang="tr-TR" dirty="0"/>
          </a:p>
          <a:p>
            <a:pPr lvl="1"/>
            <a:r>
              <a:rPr lang="tr-TR" altLang="tr-TR" dirty="0"/>
              <a:t>Side </a:t>
            </a:r>
            <a:r>
              <a:rPr lang="tr-TR" altLang="tr-TR" dirty="0" err="1"/>
              <a:t>lobes</a:t>
            </a:r>
            <a:endParaRPr lang="en-US" altLang="tr-TR" dirty="0"/>
          </a:p>
        </p:txBody>
      </p:sp>
    </p:spTree>
    <p:extLst>
      <p:ext uri="{BB962C8B-B14F-4D97-AF65-F5344CB8AC3E}">
        <p14:creationId xmlns:p14="http://schemas.microsoft.com/office/powerpoint/2010/main" val="383587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a:t>Final Design </a:t>
            </a:r>
            <a:r>
              <a:rPr lang="tr-TR" altLang="tr-TR" err="1"/>
              <a:t>for</a:t>
            </a:r>
            <a:r>
              <a:rPr lang="tr-TR" altLang="tr-TR"/>
              <a:t> </a:t>
            </a:r>
            <a:r>
              <a:rPr lang="tr-TR" altLang="tr-TR" err="1"/>
              <a:t>Fabrication</a:t>
            </a:r>
            <a:endParaRPr lang="tr-TR"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err="1"/>
              <a:t>Lack</a:t>
            </a:r>
            <a:r>
              <a:rPr lang="tr-TR" altLang="tr-TR"/>
              <a:t> of </a:t>
            </a:r>
            <a:r>
              <a:rPr lang="tr-TR" altLang="tr-TR" err="1"/>
              <a:t>information</a:t>
            </a:r>
            <a:r>
              <a:rPr lang="tr-TR" altLang="tr-TR"/>
              <a:t> </a:t>
            </a:r>
            <a:r>
              <a:rPr lang="tr-TR" altLang="tr-TR" err="1"/>
              <a:t>about</a:t>
            </a:r>
            <a:r>
              <a:rPr lang="tr-TR" altLang="tr-TR"/>
              <a:t> </a:t>
            </a:r>
            <a:r>
              <a:rPr lang="tr-TR" altLang="tr-TR" err="1"/>
              <a:t>material</a:t>
            </a:r>
            <a:endParaRPr lang="tr-TR" altLang="tr-TR"/>
          </a:p>
          <a:p>
            <a:pPr marL="0" indent="0">
              <a:buNone/>
            </a:pPr>
            <a:endParaRPr lang="tr-TR" altLang="tr-TR"/>
          </a:p>
          <a:p>
            <a:r>
              <a:rPr lang="tr-TR" altLang="tr-TR" err="1"/>
              <a:t>Tolerate</a:t>
            </a:r>
            <a:r>
              <a:rPr lang="tr-TR" altLang="tr-TR"/>
              <a:t> </a:t>
            </a:r>
            <a:r>
              <a:rPr lang="tr-TR" altLang="tr-TR" err="1"/>
              <a:t>any</a:t>
            </a:r>
            <a:r>
              <a:rPr lang="tr-TR" altLang="tr-TR"/>
              <a:t> </a:t>
            </a:r>
            <a:r>
              <a:rPr lang="tr-TR" altLang="tr-TR" err="1"/>
              <a:t>shift</a:t>
            </a:r>
            <a:r>
              <a:rPr lang="tr-TR" altLang="tr-TR"/>
              <a:t> on </a:t>
            </a:r>
            <a:r>
              <a:rPr lang="tr-TR" altLang="tr-TR" err="1"/>
              <a:t>return</a:t>
            </a:r>
            <a:r>
              <a:rPr lang="tr-TR" altLang="tr-TR"/>
              <a:t> </a:t>
            </a:r>
            <a:r>
              <a:rPr lang="tr-TR" altLang="tr-TR" err="1"/>
              <a:t>loss</a:t>
            </a:r>
            <a:endParaRPr lang="en-US" altLang="tr-TR"/>
          </a:p>
        </p:txBody>
      </p:sp>
    </p:spTree>
    <p:extLst>
      <p:ext uri="{BB962C8B-B14F-4D97-AF65-F5344CB8AC3E}">
        <p14:creationId xmlns:p14="http://schemas.microsoft.com/office/powerpoint/2010/main" val="1295784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endParaRPr lang="en-US"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dirty="0" err="1"/>
              <a:t>Low</a:t>
            </a:r>
            <a:r>
              <a:rPr lang="tr-TR" altLang="tr-TR" dirty="0"/>
              <a:t> </a:t>
            </a:r>
            <a:r>
              <a:rPr lang="tr-TR" altLang="tr-TR" dirty="0" err="1"/>
              <a:t>Cost</a:t>
            </a:r>
            <a:r>
              <a:rPr lang="tr-TR" altLang="tr-TR" dirty="0"/>
              <a:t> Design</a:t>
            </a:r>
          </a:p>
          <a:p>
            <a:pPr lvl="1"/>
            <a:r>
              <a:rPr lang="tr-TR" altLang="tr-TR" dirty="0" err="1"/>
              <a:t>Cheap</a:t>
            </a:r>
            <a:r>
              <a:rPr lang="tr-TR" altLang="tr-TR" dirty="0"/>
              <a:t> </a:t>
            </a:r>
            <a:r>
              <a:rPr lang="tr-TR" altLang="tr-TR" dirty="0" err="1"/>
              <a:t>Materials</a:t>
            </a:r>
            <a:endParaRPr lang="tr-TR" altLang="tr-TR" dirty="0"/>
          </a:p>
          <a:p>
            <a:pPr lvl="1"/>
            <a:r>
              <a:rPr lang="tr-TR" altLang="tr-TR" dirty="0" err="1"/>
              <a:t>Decreasing</a:t>
            </a:r>
            <a:r>
              <a:rPr lang="tr-TR" altLang="tr-TR" dirty="0"/>
              <a:t> </a:t>
            </a:r>
            <a:r>
              <a:rPr lang="tr-TR" altLang="tr-TR" dirty="0" err="1"/>
              <a:t>the</a:t>
            </a:r>
            <a:r>
              <a:rPr lang="tr-TR" altLang="tr-TR" dirty="0"/>
              <a:t> size</a:t>
            </a:r>
          </a:p>
          <a:p>
            <a:r>
              <a:rPr lang="tr-TR" altLang="tr-TR" dirty="0" err="1"/>
              <a:t>Vendor</a:t>
            </a:r>
            <a:r>
              <a:rPr lang="tr-TR" altLang="tr-TR" dirty="0"/>
              <a:t> </a:t>
            </a:r>
            <a:r>
              <a:rPr lang="tr-TR" altLang="tr-TR" dirty="0" err="1"/>
              <a:t>Production</a:t>
            </a:r>
            <a:endParaRPr lang="tr-TR" altLang="tr-TR" dirty="0"/>
          </a:p>
          <a:p>
            <a:pPr lvl="1"/>
            <a:r>
              <a:rPr lang="tr-TR" altLang="tr-TR" dirty="0" err="1"/>
              <a:t>Mass</a:t>
            </a:r>
            <a:r>
              <a:rPr lang="tr-TR" altLang="tr-TR" dirty="0"/>
              <a:t> </a:t>
            </a:r>
            <a:r>
              <a:rPr lang="tr-TR" altLang="tr-TR" dirty="0" err="1"/>
              <a:t>Production</a:t>
            </a:r>
            <a:endParaRPr lang="tr-TR" altLang="tr-TR" dirty="0"/>
          </a:p>
          <a:p>
            <a:pPr lvl="1"/>
            <a:r>
              <a:rPr lang="tr-TR" altLang="tr-TR" dirty="0" err="1"/>
              <a:t>Abroad</a:t>
            </a:r>
            <a:r>
              <a:rPr lang="tr-TR" altLang="tr-TR" dirty="0"/>
              <a:t> Component </a:t>
            </a:r>
            <a:r>
              <a:rPr lang="tr-TR" altLang="tr-TR" dirty="0" err="1"/>
              <a:t>Supply</a:t>
            </a:r>
            <a:endParaRPr lang="tr-TR" altLang="tr-TR" dirty="0"/>
          </a:p>
          <a:p>
            <a:pPr marL="457200" lvl="1" indent="0">
              <a:buNone/>
            </a:pPr>
            <a:endParaRPr lang="tr-TR" altLang="tr-TR" dirty="0"/>
          </a:p>
        </p:txBody>
      </p:sp>
    </p:spTree>
    <p:extLst>
      <p:ext uri="{BB962C8B-B14F-4D97-AF65-F5344CB8AC3E}">
        <p14:creationId xmlns:p14="http://schemas.microsoft.com/office/powerpoint/2010/main" val="29451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a:xfrm>
            <a:off x="992188" y="228600"/>
            <a:ext cx="7918450" cy="609600"/>
          </a:xfrm>
        </p:spPr>
        <p:txBody>
          <a:bodyPr wrap="square" anchor="ctr">
            <a:normAutofit/>
          </a:bodyPr>
          <a:lstStyle/>
          <a:p>
            <a:r>
              <a:rPr lang="tr-TR" altLang="tr-TR"/>
              <a:t>Antenna Size &amp; Structures - I</a:t>
            </a:r>
            <a:endParaRPr lang="en-US" altLang="tr-TR"/>
          </a:p>
        </p:txBody>
      </p:sp>
      <p:pic>
        <p:nvPicPr>
          <p:cNvPr id="6" name="Content Placeholder 5" descr="antenna pozar p105">
            <a:extLst>
              <a:ext uri="{FF2B5EF4-FFF2-40B4-BE49-F238E27FC236}">
                <a16:creationId xmlns:a16="http://schemas.microsoft.com/office/drawing/2014/main" id="{9D9B9453-366C-4F09-A363-5EBA03756F15}"/>
              </a:ext>
            </a:extLst>
          </p:cNvPr>
          <p:cNvPicPr>
            <a:picLocks noGrp="1" noChangeAspect="1"/>
          </p:cNvPicPr>
          <p:nvPr>
            <p:ph sz="half" idx="1"/>
          </p:nvPr>
        </p:nvPicPr>
        <p:blipFill rotWithShape="1">
          <a:blip r:embed="rId3"/>
          <a:stretch/>
        </p:blipFill>
        <p:spPr bwMode="auto">
          <a:xfrm>
            <a:off x="307975" y="2491945"/>
            <a:ext cx="4208463" cy="2809148"/>
          </a:xfrm>
          <a:prstGeom prst="rect">
            <a:avLst/>
          </a:prstGeom>
          <a:noFill/>
          <a:ln>
            <a:noFill/>
          </a:ln>
          <a:extLst>
            <a:ext uri="{53640926-AAD7-44D8-BBD7-CCE9431645EC}">
              <a14:shadowObscured xmlns:a14="http://schemas.microsoft.com/office/drawing/2010/main"/>
            </a:ext>
          </a:extLst>
        </p:spPr>
      </p:pic>
      <p:sp>
        <p:nvSpPr>
          <p:cNvPr id="71" name="Content Placeholder 3">
            <a:extLst>
              <a:ext uri="{FF2B5EF4-FFF2-40B4-BE49-F238E27FC236}">
                <a16:creationId xmlns:a16="http://schemas.microsoft.com/office/drawing/2014/main" id="{7FE56809-8A82-47F9-8EC8-E5F8B424FEA1}"/>
              </a:ext>
            </a:extLst>
          </p:cNvPr>
          <p:cNvSpPr>
            <a:spLocks noGrp="1"/>
          </p:cNvSpPr>
          <p:nvPr>
            <p:ph sz="half" idx="2"/>
          </p:nvPr>
        </p:nvSpPr>
        <p:spPr>
          <a:xfrm>
            <a:off x="4668838" y="1295400"/>
            <a:ext cx="4210050" cy="5202238"/>
          </a:xfrm>
        </p:spPr>
        <p:txBody>
          <a:bodyPr/>
          <a:lstStyle/>
          <a:p>
            <a:r>
              <a:rPr lang="tr-TR"/>
              <a:t>Operating Frequency</a:t>
            </a:r>
          </a:p>
          <a:p>
            <a:r>
              <a:rPr lang="tr-TR"/>
              <a:t>FR4 Dielectric Constant</a:t>
            </a:r>
          </a:p>
          <a:p>
            <a:r>
              <a:rPr lang="tr-TR"/>
              <a:t>Width of the patch</a:t>
            </a:r>
          </a:p>
          <a:p>
            <a:r>
              <a:rPr lang="tr-TR"/>
              <a:t>Length of the patch</a:t>
            </a:r>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29C46DA-8CF2-4954-BB6A-78ADCE0DE2EF}"/>
              </a:ext>
            </a:extLst>
          </p:cNvPr>
          <p:cNvSpPr>
            <a:spLocks noGrp="1"/>
          </p:cNvSpPr>
          <p:nvPr>
            <p:ph type="title"/>
          </p:nvPr>
        </p:nvSpPr>
        <p:spPr>
          <a:xfrm>
            <a:off x="992188" y="228600"/>
            <a:ext cx="7918450" cy="609600"/>
          </a:xfrm>
        </p:spPr>
        <p:txBody>
          <a:bodyPr/>
          <a:lstStyle/>
          <a:p>
            <a:r>
              <a:rPr lang="tr-TR" altLang="tr-TR"/>
              <a:t>Antenna Size &amp; Structures - II</a:t>
            </a:r>
            <a:endParaRPr lang="en-US"/>
          </a:p>
        </p:txBody>
      </p:sp>
      <p:pic>
        <p:nvPicPr>
          <p:cNvPr id="5" name="Content Placeholder 4" descr="Table&#10;&#10;Description automatically generated">
            <a:extLst>
              <a:ext uri="{FF2B5EF4-FFF2-40B4-BE49-F238E27FC236}">
                <a16:creationId xmlns:a16="http://schemas.microsoft.com/office/drawing/2014/main" id="{D98FE434-F813-4F46-9C58-61E53F56B55A}"/>
              </a:ext>
            </a:extLst>
          </p:cNvPr>
          <p:cNvPicPr>
            <a:picLocks noGrp="1" noChangeAspect="1"/>
          </p:cNvPicPr>
          <p:nvPr>
            <p:ph idx="1"/>
          </p:nvPr>
        </p:nvPicPr>
        <p:blipFill rotWithShape="1">
          <a:blip r:embed="rId3"/>
          <a:stretch/>
        </p:blipFill>
        <p:spPr bwMode="auto">
          <a:xfrm>
            <a:off x="274638" y="1989491"/>
            <a:ext cx="8570912" cy="38140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718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a:xfrm>
            <a:off x="992188" y="228600"/>
            <a:ext cx="7918450" cy="609600"/>
          </a:xfrm>
        </p:spPr>
        <p:txBody>
          <a:bodyPr wrap="square" anchor="ctr">
            <a:normAutofit/>
          </a:bodyPr>
          <a:lstStyle/>
          <a:p>
            <a:r>
              <a:rPr lang="tr-TR" altLang="tr-TR" dirty="0" err="1"/>
              <a:t>Feed</a:t>
            </a:r>
            <a:r>
              <a:rPr lang="tr-TR" altLang="tr-TR" dirty="0"/>
              <a:t> </a:t>
            </a:r>
            <a:r>
              <a:rPr lang="tr-TR" altLang="tr-TR" dirty="0" err="1"/>
              <a:t>Methods</a:t>
            </a:r>
            <a:r>
              <a:rPr lang="tr-TR" altLang="tr-TR" dirty="0"/>
              <a:t> &amp; </a:t>
            </a:r>
            <a:r>
              <a:rPr lang="tr-TR" altLang="tr-TR" dirty="0" err="1"/>
              <a:t>Feed</a:t>
            </a:r>
            <a:r>
              <a:rPr lang="tr-TR" altLang="tr-TR" dirty="0"/>
              <a:t> Networks </a:t>
            </a:r>
            <a:endParaRPr lang="en-US" altLang="tr-TR" dirty="0"/>
          </a:p>
        </p:txBody>
      </p:sp>
      <p:sp>
        <p:nvSpPr>
          <p:cNvPr id="72" name="Content Placeholder 2">
            <a:extLst>
              <a:ext uri="{FF2B5EF4-FFF2-40B4-BE49-F238E27FC236}">
                <a16:creationId xmlns:a16="http://schemas.microsoft.com/office/drawing/2014/main" id="{B555F933-5FDE-4A16-8A2E-22B6EFEFC126}"/>
              </a:ext>
            </a:extLst>
          </p:cNvPr>
          <p:cNvSpPr>
            <a:spLocks noGrp="1"/>
          </p:cNvSpPr>
          <p:nvPr>
            <p:ph sz="half" idx="1"/>
          </p:nvPr>
        </p:nvSpPr>
        <p:spPr>
          <a:xfrm>
            <a:off x="307975" y="1295400"/>
            <a:ext cx="4208463" cy="5202238"/>
          </a:xfrm>
        </p:spPr>
        <p:txBody>
          <a:bodyPr/>
          <a:lstStyle/>
          <a:p>
            <a:r>
              <a:rPr lang="tr-TR" dirty="0" err="1"/>
              <a:t>Feeding</a:t>
            </a:r>
            <a:r>
              <a:rPr lang="tr-TR" dirty="0"/>
              <a:t> </a:t>
            </a:r>
            <a:r>
              <a:rPr lang="tr-TR" dirty="0" err="1"/>
              <a:t>Methods</a:t>
            </a:r>
            <a:endParaRPr lang="tr-TR" dirty="0"/>
          </a:p>
          <a:p>
            <a:r>
              <a:rPr lang="tr-TR" dirty="0" err="1"/>
              <a:t>Feed</a:t>
            </a:r>
            <a:r>
              <a:rPr lang="tr-TR" dirty="0"/>
              <a:t> Networks</a:t>
            </a:r>
            <a:endParaRPr lang="en-US" dirty="0"/>
          </a:p>
          <a:p>
            <a:endParaRPr lang="en-US" dirty="0"/>
          </a:p>
        </p:txBody>
      </p:sp>
      <p:pic>
        <p:nvPicPr>
          <p:cNvPr id="4" name="Picture 3" descr="Text&#10;&#10;Description automatically generated with medium confidence">
            <a:extLst>
              <a:ext uri="{FF2B5EF4-FFF2-40B4-BE49-F238E27FC236}">
                <a16:creationId xmlns:a16="http://schemas.microsoft.com/office/drawing/2014/main" id="{8366D408-2CB3-469C-85B9-1BF399BEBA9F}"/>
              </a:ext>
            </a:extLst>
          </p:cNvPr>
          <p:cNvPicPr>
            <a:picLocks noChangeAspect="1"/>
          </p:cNvPicPr>
          <p:nvPr/>
        </p:nvPicPr>
        <p:blipFill>
          <a:blip r:embed="rId3"/>
          <a:stretch>
            <a:fillRect/>
          </a:stretch>
        </p:blipFill>
        <p:spPr>
          <a:xfrm>
            <a:off x="152075" y="4353719"/>
            <a:ext cx="4757738" cy="2033931"/>
          </a:xfrm>
          <a:prstGeom prst="rect">
            <a:avLst/>
          </a:prstGeom>
          <a:noFill/>
        </p:spPr>
      </p:pic>
      <p:pic>
        <p:nvPicPr>
          <p:cNvPr id="5" name="Picture 4">
            <a:extLst>
              <a:ext uri="{FF2B5EF4-FFF2-40B4-BE49-F238E27FC236}">
                <a16:creationId xmlns:a16="http://schemas.microsoft.com/office/drawing/2014/main" id="{1B586517-59D9-45A4-A429-E5E7E8E736F9}"/>
              </a:ext>
            </a:extLst>
          </p:cNvPr>
          <p:cNvPicPr>
            <a:picLocks noChangeAspect="1"/>
          </p:cNvPicPr>
          <p:nvPr/>
        </p:nvPicPr>
        <p:blipFill>
          <a:blip r:embed="rId4"/>
          <a:stretch>
            <a:fillRect/>
          </a:stretch>
        </p:blipFill>
        <p:spPr>
          <a:xfrm>
            <a:off x="5065713" y="4573195"/>
            <a:ext cx="3055001" cy="1415195"/>
          </a:xfrm>
          <a:prstGeom prst="rect">
            <a:avLst/>
          </a:prstGeom>
        </p:spPr>
      </p:pic>
      <p:pic>
        <p:nvPicPr>
          <p:cNvPr id="6" name="Resim 20" descr="2 Microstrip Patch Arrays, (a) Series Feed (b) Parallel Feed | Download  Scientific Diagram">
            <a:extLst>
              <a:ext uri="{FF2B5EF4-FFF2-40B4-BE49-F238E27FC236}">
                <a16:creationId xmlns:a16="http://schemas.microsoft.com/office/drawing/2014/main" id="{6D61AC68-64EC-4441-A317-A8147B217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502689" y="1415302"/>
            <a:ext cx="5333336" cy="270981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6255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a:t>Directivities of Different Structures</a:t>
            </a: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a:t>Single Patch</a:t>
            </a:r>
          </a:p>
          <a:p>
            <a:r>
              <a:rPr lang="tr-TR" altLang="tr-TR"/>
              <a:t>2x2 Patch</a:t>
            </a:r>
          </a:p>
          <a:p>
            <a:r>
              <a:rPr lang="tr-TR" altLang="tr-TR"/>
              <a:t>Side Feed 2x2 Patch</a:t>
            </a:r>
          </a:p>
          <a:p>
            <a:r>
              <a:rPr lang="tr-TR" altLang="tr-TR"/>
              <a:t>2x2 Patch Coax Feed</a:t>
            </a:r>
          </a:p>
          <a:p>
            <a:r>
              <a:rPr lang="tr-TR" altLang="tr-TR"/>
              <a:t>1x4 Patch</a:t>
            </a:r>
          </a:p>
          <a:p>
            <a:r>
              <a:rPr lang="tr-TR" altLang="tr-TR"/>
              <a:t>1x4 Patch 45 Degree</a:t>
            </a:r>
            <a:endParaRPr lang="en-US" altLang="tr-TR"/>
          </a:p>
        </p:txBody>
      </p:sp>
    </p:spTree>
    <p:extLst>
      <p:ext uri="{BB962C8B-B14F-4D97-AF65-F5344CB8AC3E}">
        <p14:creationId xmlns:p14="http://schemas.microsoft.com/office/powerpoint/2010/main" val="3520949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a:t>Single Patch</a:t>
            </a:r>
            <a:endParaRPr lang="en-US" altLang="tr-TR"/>
          </a:p>
        </p:txBody>
      </p:sp>
      <p:sp>
        <p:nvSpPr>
          <p:cNvPr id="23555" name="2 İçerik Yer Tutucusu">
            <a:extLst>
              <a:ext uri="{FF2B5EF4-FFF2-40B4-BE49-F238E27FC236}">
                <a16:creationId xmlns:a16="http://schemas.microsoft.com/office/drawing/2014/main" id="{FA6D8EB9-7565-4508-8F66-D5466378D1FF}"/>
              </a:ext>
            </a:extLst>
          </p:cNvPr>
          <p:cNvSpPr>
            <a:spLocks noGrp="1" noChangeArrowheads="1"/>
          </p:cNvSpPr>
          <p:nvPr>
            <p:ph idx="1"/>
          </p:nvPr>
        </p:nvSpPr>
        <p:spPr>
          <a:xfrm>
            <a:off x="4433104" y="1295400"/>
            <a:ext cx="4412446" cy="2489522"/>
          </a:xfrm>
        </p:spPr>
        <p:txBody>
          <a:bodyPr/>
          <a:lstStyle/>
          <a:p>
            <a:r>
              <a:rPr lang="tr-TR" altLang="tr-TR"/>
              <a:t>Approximate Functions</a:t>
            </a:r>
          </a:p>
          <a:p>
            <a:r>
              <a:rPr lang="tr-TR" altLang="tr-TR"/>
              <a:t>No impedance matching</a:t>
            </a:r>
            <a:endParaRPr lang="en-US" altLang="tr-TR"/>
          </a:p>
        </p:txBody>
      </p:sp>
      <p:pic>
        <p:nvPicPr>
          <p:cNvPr id="8" name="Resim 7" descr="kare içeren bir resim&#10;&#10;Açıklama otomatik olarak oluşturuldu">
            <a:extLst>
              <a:ext uri="{FF2B5EF4-FFF2-40B4-BE49-F238E27FC236}">
                <a16:creationId xmlns:a16="http://schemas.microsoft.com/office/drawing/2014/main" id="{9A3FB792-5E9D-4E55-A14B-4425ABA91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 y="1115992"/>
            <a:ext cx="3973271" cy="2988682"/>
          </a:xfrm>
          <a:prstGeom prst="rect">
            <a:avLst/>
          </a:prstGeom>
        </p:spPr>
      </p:pic>
      <p:pic>
        <p:nvPicPr>
          <p:cNvPr id="9" name="Resim 9">
            <a:extLst>
              <a:ext uri="{FF2B5EF4-FFF2-40B4-BE49-F238E27FC236}">
                <a16:creationId xmlns:a16="http://schemas.microsoft.com/office/drawing/2014/main" id="{2D999145-FB35-46E3-A50A-72F48A7FDA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775" y="4062714"/>
            <a:ext cx="7918449" cy="2668741"/>
          </a:xfrm>
          <a:prstGeom prst="rect">
            <a:avLst/>
          </a:prstGeom>
        </p:spPr>
      </p:pic>
    </p:spTree>
    <p:extLst>
      <p:ext uri="{BB962C8B-B14F-4D97-AF65-F5344CB8AC3E}">
        <p14:creationId xmlns:p14="http://schemas.microsoft.com/office/powerpoint/2010/main" val="244747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78A0-8999-4CC6-AF14-BB36A5FE49F7}"/>
              </a:ext>
            </a:extLst>
          </p:cNvPr>
          <p:cNvSpPr>
            <a:spLocks noGrp="1"/>
          </p:cNvSpPr>
          <p:nvPr>
            <p:ph type="title"/>
          </p:nvPr>
        </p:nvSpPr>
        <p:spPr/>
        <p:txBody>
          <a:bodyPr/>
          <a:lstStyle/>
          <a:p>
            <a:r>
              <a:rPr lang="tr-TR"/>
              <a:t>Single Patch - Improved</a:t>
            </a:r>
            <a:endParaRPr lang="en-US"/>
          </a:p>
        </p:txBody>
      </p:sp>
      <p:sp>
        <p:nvSpPr>
          <p:cNvPr id="3" name="Content Placeholder 2">
            <a:extLst>
              <a:ext uri="{FF2B5EF4-FFF2-40B4-BE49-F238E27FC236}">
                <a16:creationId xmlns:a16="http://schemas.microsoft.com/office/drawing/2014/main" id="{9193A75F-8100-4977-9AFE-125819A26B7B}"/>
              </a:ext>
            </a:extLst>
          </p:cNvPr>
          <p:cNvSpPr>
            <a:spLocks noGrp="1"/>
          </p:cNvSpPr>
          <p:nvPr>
            <p:ph idx="1"/>
          </p:nvPr>
        </p:nvSpPr>
        <p:spPr>
          <a:xfrm>
            <a:off x="5509549" y="1162531"/>
            <a:ext cx="3401088" cy="2489834"/>
          </a:xfrm>
        </p:spPr>
        <p:txBody>
          <a:bodyPr/>
          <a:lstStyle/>
          <a:p>
            <a:r>
              <a:rPr lang="tr-TR"/>
              <a:t>Adjustments on the geometry</a:t>
            </a:r>
          </a:p>
          <a:p>
            <a:r>
              <a:rPr lang="tr-TR"/>
              <a:t>Quarter-wave transformer</a:t>
            </a:r>
            <a:endParaRPr lang="en-US"/>
          </a:p>
        </p:txBody>
      </p:sp>
      <p:pic>
        <p:nvPicPr>
          <p:cNvPr id="4" name="Resim 18">
            <a:extLst>
              <a:ext uri="{FF2B5EF4-FFF2-40B4-BE49-F238E27FC236}">
                <a16:creationId xmlns:a16="http://schemas.microsoft.com/office/drawing/2014/main" id="{DA5ABBF8-EBBD-4434-94D5-C02BF0AA8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6801"/>
            <a:ext cx="2754774" cy="2943858"/>
          </a:xfrm>
          <a:prstGeom prst="rect">
            <a:avLst/>
          </a:prstGeom>
        </p:spPr>
      </p:pic>
      <p:pic>
        <p:nvPicPr>
          <p:cNvPr id="6" name="Resim 19">
            <a:extLst>
              <a:ext uri="{FF2B5EF4-FFF2-40B4-BE49-F238E27FC236}">
                <a16:creationId xmlns:a16="http://schemas.microsoft.com/office/drawing/2014/main" id="{23AAF9B5-6192-4B33-AABA-5936C8D35D00}"/>
              </a:ext>
            </a:extLst>
          </p:cNvPr>
          <p:cNvPicPr>
            <a:picLocks noChangeAspect="1"/>
          </p:cNvPicPr>
          <p:nvPr/>
        </p:nvPicPr>
        <p:blipFill>
          <a:blip r:embed="rId4"/>
          <a:stretch>
            <a:fillRect/>
          </a:stretch>
        </p:blipFill>
        <p:spPr>
          <a:xfrm>
            <a:off x="316634" y="3976698"/>
            <a:ext cx="8548749" cy="2813050"/>
          </a:xfrm>
          <a:prstGeom prst="rect">
            <a:avLst/>
          </a:prstGeom>
        </p:spPr>
      </p:pic>
      <p:pic>
        <p:nvPicPr>
          <p:cNvPr id="7" name="Picture 6">
            <a:extLst>
              <a:ext uri="{FF2B5EF4-FFF2-40B4-BE49-F238E27FC236}">
                <a16:creationId xmlns:a16="http://schemas.microsoft.com/office/drawing/2014/main" id="{3E7589E8-FEB3-485B-A74A-DC84A3C2BA11}"/>
              </a:ext>
            </a:extLst>
          </p:cNvPr>
          <p:cNvPicPr>
            <a:picLocks noChangeAspect="1"/>
          </p:cNvPicPr>
          <p:nvPr/>
        </p:nvPicPr>
        <p:blipFill>
          <a:blip r:embed="rId5"/>
          <a:stretch>
            <a:fillRect/>
          </a:stretch>
        </p:blipFill>
        <p:spPr>
          <a:xfrm>
            <a:off x="2754775" y="1162531"/>
            <a:ext cx="2574925" cy="2489835"/>
          </a:xfrm>
          <a:prstGeom prst="rect">
            <a:avLst/>
          </a:prstGeom>
        </p:spPr>
      </p:pic>
    </p:spTree>
    <p:extLst>
      <p:ext uri="{BB962C8B-B14F-4D97-AF65-F5344CB8AC3E}">
        <p14:creationId xmlns:p14="http://schemas.microsoft.com/office/powerpoint/2010/main" val="420845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F876-A7F2-487A-A244-E985854EC688}"/>
              </a:ext>
            </a:extLst>
          </p:cNvPr>
          <p:cNvSpPr>
            <a:spLocks noGrp="1"/>
          </p:cNvSpPr>
          <p:nvPr>
            <p:ph type="title"/>
          </p:nvPr>
        </p:nvSpPr>
        <p:spPr/>
        <p:txBody>
          <a:bodyPr/>
          <a:lstStyle/>
          <a:p>
            <a:r>
              <a:rPr lang="tr-TR"/>
              <a:t>2x2 Antenna Array</a:t>
            </a:r>
            <a:endParaRPr lang="en-US"/>
          </a:p>
        </p:txBody>
      </p:sp>
      <p:sp>
        <p:nvSpPr>
          <p:cNvPr id="3" name="Content Placeholder 2">
            <a:extLst>
              <a:ext uri="{FF2B5EF4-FFF2-40B4-BE49-F238E27FC236}">
                <a16:creationId xmlns:a16="http://schemas.microsoft.com/office/drawing/2014/main" id="{454FE07B-3CED-4DC7-9B04-1D5582490AFD}"/>
              </a:ext>
            </a:extLst>
          </p:cNvPr>
          <p:cNvSpPr>
            <a:spLocks noGrp="1"/>
          </p:cNvSpPr>
          <p:nvPr>
            <p:ph idx="1"/>
          </p:nvPr>
        </p:nvSpPr>
        <p:spPr>
          <a:xfrm>
            <a:off x="5914662" y="1295400"/>
            <a:ext cx="2930887" cy="2707640"/>
          </a:xfrm>
        </p:spPr>
        <p:txBody>
          <a:bodyPr/>
          <a:lstStyle/>
          <a:p>
            <a:r>
              <a:rPr lang="tr-TR"/>
              <a:t>2x2 Structure</a:t>
            </a:r>
          </a:p>
          <a:p>
            <a:r>
              <a:rPr lang="tr-TR"/>
              <a:t>Inset Matching</a:t>
            </a:r>
          </a:p>
          <a:p>
            <a:r>
              <a:rPr lang="tr-TR"/>
              <a:t>Quarter Wave Transformer on the feed network</a:t>
            </a:r>
            <a:endParaRPr lang="en-US"/>
          </a:p>
        </p:txBody>
      </p:sp>
      <p:pic>
        <p:nvPicPr>
          <p:cNvPr id="4" name="Picture 3">
            <a:extLst>
              <a:ext uri="{FF2B5EF4-FFF2-40B4-BE49-F238E27FC236}">
                <a16:creationId xmlns:a16="http://schemas.microsoft.com/office/drawing/2014/main" id="{720EDD16-8A84-4B19-9F00-462B2B649C3A}"/>
              </a:ext>
            </a:extLst>
          </p:cNvPr>
          <p:cNvPicPr>
            <a:picLocks noChangeAspect="1"/>
          </p:cNvPicPr>
          <p:nvPr/>
        </p:nvPicPr>
        <p:blipFill>
          <a:blip r:embed="rId3"/>
          <a:stretch>
            <a:fillRect/>
          </a:stretch>
        </p:blipFill>
        <p:spPr>
          <a:xfrm>
            <a:off x="274638" y="1295400"/>
            <a:ext cx="2766060" cy="2707640"/>
          </a:xfrm>
          <a:prstGeom prst="rect">
            <a:avLst/>
          </a:prstGeom>
        </p:spPr>
      </p:pic>
      <p:pic>
        <p:nvPicPr>
          <p:cNvPr id="6" name="Picture 5">
            <a:extLst>
              <a:ext uri="{FF2B5EF4-FFF2-40B4-BE49-F238E27FC236}">
                <a16:creationId xmlns:a16="http://schemas.microsoft.com/office/drawing/2014/main" id="{82F644D3-7234-45F0-8244-AFC0589A7E29}"/>
              </a:ext>
            </a:extLst>
          </p:cNvPr>
          <p:cNvPicPr>
            <a:picLocks noChangeAspect="1"/>
          </p:cNvPicPr>
          <p:nvPr/>
        </p:nvPicPr>
        <p:blipFill>
          <a:blip r:embed="rId4"/>
          <a:stretch>
            <a:fillRect/>
          </a:stretch>
        </p:blipFill>
        <p:spPr>
          <a:xfrm>
            <a:off x="3040698" y="1357630"/>
            <a:ext cx="2729230" cy="2583180"/>
          </a:xfrm>
          <a:prstGeom prst="rect">
            <a:avLst/>
          </a:prstGeom>
        </p:spPr>
      </p:pic>
      <p:pic>
        <p:nvPicPr>
          <p:cNvPr id="8" name="Picture 7">
            <a:extLst>
              <a:ext uri="{FF2B5EF4-FFF2-40B4-BE49-F238E27FC236}">
                <a16:creationId xmlns:a16="http://schemas.microsoft.com/office/drawing/2014/main" id="{4E1FF281-CAB4-441D-A769-8C3161F391FA}"/>
              </a:ext>
            </a:extLst>
          </p:cNvPr>
          <p:cNvPicPr>
            <a:picLocks noChangeAspect="1"/>
          </p:cNvPicPr>
          <p:nvPr/>
        </p:nvPicPr>
        <p:blipFill>
          <a:blip r:embed="rId5"/>
          <a:stretch>
            <a:fillRect/>
          </a:stretch>
        </p:blipFill>
        <p:spPr>
          <a:xfrm>
            <a:off x="873782" y="4095171"/>
            <a:ext cx="7396435" cy="2637225"/>
          </a:xfrm>
          <a:prstGeom prst="rect">
            <a:avLst/>
          </a:prstGeom>
        </p:spPr>
      </p:pic>
    </p:spTree>
    <p:extLst>
      <p:ext uri="{BB962C8B-B14F-4D97-AF65-F5344CB8AC3E}">
        <p14:creationId xmlns:p14="http://schemas.microsoft.com/office/powerpoint/2010/main" val="327683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Başlık">
            <a:extLst>
              <a:ext uri="{FF2B5EF4-FFF2-40B4-BE49-F238E27FC236}">
                <a16:creationId xmlns:a16="http://schemas.microsoft.com/office/drawing/2014/main" id="{E099AF15-2AD2-49BC-843B-0170B9353A52}"/>
              </a:ext>
            </a:extLst>
          </p:cNvPr>
          <p:cNvSpPr>
            <a:spLocks noGrp="1" noChangeArrowheads="1"/>
          </p:cNvSpPr>
          <p:nvPr>
            <p:ph type="title"/>
          </p:nvPr>
        </p:nvSpPr>
        <p:spPr/>
        <p:txBody>
          <a:bodyPr/>
          <a:lstStyle/>
          <a:p>
            <a:r>
              <a:rPr lang="tr-TR" altLang="tr-TR" sz="4400">
                <a:cs typeface="Times New Roman" panose="02020603050405020304" pitchFamily="18" charset="0"/>
              </a:rPr>
              <a:t>OUTLINE</a:t>
            </a:r>
            <a:endParaRPr lang="en-US" altLang="tr-TR" sz="4400">
              <a:cs typeface="Times New Roman" panose="02020603050405020304" pitchFamily="18" charset="0"/>
            </a:endParaRPr>
          </a:p>
        </p:txBody>
      </p:sp>
      <p:sp>
        <p:nvSpPr>
          <p:cNvPr id="18435" name="2 İçerik Yer Tutucusu">
            <a:extLst>
              <a:ext uri="{FF2B5EF4-FFF2-40B4-BE49-F238E27FC236}">
                <a16:creationId xmlns:a16="http://schemas.microsoft.com/office/drawing/2014/main" id="{EA10B116-40E1-48B7-9E6E-2F2AFF025D42}"/>
              </a:ext>
            </a:extLst>
          </p:cNvPr>
          <p:cNvSpPr>
            <a:spLocks noGrp="1" noChangeArrowheads="1"/>
          </p:cNvSpPr>
          <p:nvPr>
            <p:ph idx="1"/>
          </p:nvPr>
        </p:nvSpPr>
        <p:spPr/>
        <p:txBody>
          <a:bodyPr/>
          <a:lstStyle/>
          <a:p>
            <a:pPr eaLnBrk="1" hangingPunct="1"/>
            <a:r>
              <a:rPr lang="tr-TR" altLang="zh-TW" sz="2800" err="1"/>
              <a:t>Introduction</a:t>
            </a:r>
            <a:endParaRPr lang="tr-TR" altLang="zh-TW" sz="2800"/>
          </a:p>
          <a:p>
            <a:pPr eaLnBrk="1" hangingPunct="1"/>
            <a:r>
              <a:rPr lang="tr-TR" altLang="zh-TW" sz="2800"/>
              <a:t>Problem Definition</a:t>
            </a:r>
          </a:p>
          <a:p>
            <a:pPr eaLnBrk="1" hangingPunct="1"/>
            <a:r>
              <a:rPr lang="tr-TR" altLang="zh-TW" sz="2800"/>
              <a:t>Proposed Solution</a:t>
            </a:r>
          </a:p>
          <a:p>
            <a:pPr eaLnBrk="1" hangingPunct="1"/>
            <a:r>
              <a:rPr lang="tr-TR" altLang="zh-TW" sz="2800"/>
              <a:t>Result and Discussion</a:t>
            </a:r>
          </a:p>
          <a:p>
            <a:pPr eaLnBrk="1" hangingPunct="1"/>
            <a:r>
              <a:rPr lang="tr-TR" altLang="zh-TW" sz="2800"/>
              <a:t>Conclusion</a:t>
            </a:r>
          </a:p>
          <a:p>
            <a:endParaRPr lang="en-US" alt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9986-2513-450F-886B-5237C403CD21}"/>
              </a:ext>
            </a:extLst>
          </p:cNvPr>
          <p:cNvSpPr>
            <a:spLocks noGrp="1"/>
          </p:cNvSpPr>
          <p:nvPr>
            <p:ph type="title"/>
          </p:nvPr>
        </p:nvSpPr>
        <p:spPr/>
        <p:txBody>
          <a:bodyPr/>
          <a:lstStyle/>
          <a:p>
            <a:r>
              <a:rPr lang="tr-TR"/>
              <a:t>2x2 Antenna Array - Improved</a:t>
            </a:r>
            <a:endParaRPr lang="en-US"/>
          </a:p>
        </p:txBody>
      </p:sp>
      <p:sp>
        <p:nvSpPr>
          <p:cNvPr id="3" name="Content Placeholder 2">
            <a:extLst>
              <a:ext uri="{FF2B5EF4-FFF2-40B4-BE49-F238E27FC236}">
                <a16:creationId xmlns:a16="http://schemas.microsoft.com/office/drawing/2014/main" id="{B7074EAD-1104-41C1-AA04-9D48AEC9C602}"/>
              </a:ext>
            </a:extLst>
          </p:cNvPr>
          <p:cNvSpPr>
            <a:spLocks noGrp="1"/>
          </p:cNvSpPr>
          <p:nvPr>
            <p:ph idx="1"/>
          </p:nvPr>
        </p:nvSpPr>
        <p:spPr>
          <a:xfrm>
            <a:off x="274638" y="1295400"/>
            <a:ext cx="4466695" cy="5202238"/>
          </a:xfrm>
        </p:spPr>
        <p:txBody>
          <a:bodyPr/>
          <a:lstStyle/>
          <a:p>
            <a:r>
              <a:rPr lang="tr-TR"/>
              <a:t>One main lobe</a:t>
            </a:r>
          </a:p>
          <a:p>
            <a:r>
              <a:rPr lang="tr-TR"/>
              <a:t>Improved gain and directivity</a:t>
            </a:r>
            <a:endParaRPr lang="en-US"/>
          </a:p>
        </p:txBody>
      </p:sp>
      <p:pic>
        <p:nvPicPr>
          <p:cNvPr id="4" name="Picture 3">
            <a:extLst>
              <a:ext uri="{FF2B5EF4-FFF2-40B4-BE49-F238E27FC236}">
                <a16:creationId xmlns:a16="http://schemas.microsoft.com/office/drawing/2014/main" id="{9874C028-F14B-4A79-8DF7-F5567544CA7B}"/>
              </a:ext>
            </a:extLst>
          </p:cNvPr>
          <p:cNvPicPr>
            <a:picLocks noChangeAspect="1"/>
          </p:cNvPicPr>
          <p:nvPr/>
        </p:nvPicPr>
        <p:blipFill>
          <a:blip r:embed="rId3"/>
          <a:stretch>
            <a:fillRect/>
          </a:stretch>
        </p:blipFill>
        <p:spPr>
          <a:xfrm>
            <a:off x="122431" y="2728318"/>
            <a:ext cx="4336296" cy="3769320"/>
          </a:xfrm>
          <a:prstGeom prst="rect">
            <a:avLst/>
          </a:prstGeom>
        </p:spPr>
      </p:pic>
      <p:pic>
        <p:nvPicPr>
          <p:cNvPr id="6" name="Picture 5">
            <a:extLst>
              <a:ext uri="{FF2B5EF4-FFF2-40B4-BE49-F238E27FC236}">
                <a16:creationId xmlns:a16="http://schemas.microsoft.com/office/drawing/2014/main" id="{793046DA-A3B9-4D6B-8259-34B7C90AC86E}"/>
              </a:ext>
            </a:extLst>
          </p:cNvPr>
          <p:cNvPicPr>
            <a:picLocks noChangeAspect="1"/>
          </p:cNvPicPr>
          <p:nvPr/>
        </p:nvPicPr>
        <p:blipFill>
          <a:blip r:embed="rId4"/>
          <a:stretch>
            <a:fillRect/>
          </a:stretch>
        </p:blipFill>
        <p:spPr>
          <a:xfrm>
            <a:off x="4402667" y="1587172"/>
            <a:ext cx="4466695" cy="4776738"/>
          </a:xfrm>
          <a:prstGeom prst="rect">
            <a:avLst/>
          </a:prstGeom>
        </p:spPr>
      </p:pic>
    </p:spTree>
    <p:extLst>
      <p:ext uri="{BB962C8B-B14F-4D97-AF65-F5344CB8AC3E}">
        <p14:creationId xmlns:p14="http://schemas.microsoft.com/office/powerpoint/2010/main" val="235995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9D48-7903-4C63-8C67-870D6A4041FE}"/>
              </a:ext>
            </a:extLst>
          </p:cNvPr>
          <p:cNvSpPr>
            <a:spLocks noGrp="1"/>
          </p:cNvSpPr>
          <p:nvPr>
            <p:ph type="title"/>
          </p:nvPr>
        </p:nvSpPr>
        <p:spPr/>
        <p:txBody>
          <a:bodyPr/>
          <a:lstStyle/>
          <a:p>
            <a:r>
              <a:rPr lang="tr-TR"/>
              <a:t>2x2 Antenna Array – Coax Feed</a:t>
            </a:r>
            <a:endParaRPr lang="en-US"/>
          </a:p>
        </p:txBody>
      </p:sp>
      <p:sp>
        <p:nvSpPr>
          <p:cNvPr id="3" name="Content Placeholder 2">
            <a:extLst>
              <a:ext uri="{FF2B5EF4-FFF2-40B4-BE49-F238E27FC236}">
                <a16:creationId xmlns:a16="http://schemas.microsoft.com/office/drawing/2014/main" id="{8CB555E1-DBFF-4A33-9EF1-C4AAE6029C4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2D8C411-6A23-4680-9B4E-A1AFD11EA3E4}"/>
              </a:ext>
            </a:extLst>
          </p:cNvPr>
          <p:cNvPicPr>
            <a:picLocks noChangeAspect="1"/>
          </p:cNvPicPr>
          <p:nvPr/>
        </p:nvPicPr>
        <p:blipFill>
          <a:blip r:embed="rId3"/>
          <a:stretch>
            <a:fillRect/>
          </a:stretch>
        </p:blipFill>
        <p:spPr>
          <a:xfrm>
            <a:off x="5046562" y="2152627"/>
            <a:ext cx="3798988" cy="3487783"/>
          </a:xfrm>
          <a:prstGeom prst="rect">
            <a:avLst/>
          </a:prstGeom>
        </p:spPr>
      </p:pic>
      <p:pic>
        <p:nvPicPr>
          <p:cNvPr id="7" name="Picture 6">
            <a:extLst>
              <a:ext uri="{FF2B5EF4-FFF2-40B4-BE49-F238E27FC236}">
                <a16:creationId xmlns:a16="http://schemas.microsoft.com/office/drawing/2014/main" id="{38A63195-C44C-41B8-B021-F56C6DA4D36F}"/>
              </a:ext>
            </a:extLst>
          </p:cNvPr>
          <p:cNvPicPr>
            <a:picLocks noChangeAspect="1"/>
          </p:cNvPicPr>
          <p:nvPr/>
        </p:nvPicPr>
        <p:blipFill rotWithShape="1">
          <a:blip r:embed="rId4"/>
          <a:srcRect l="7400" r="7800"/>
          <a:stretch/>
        </p:blipFill>
        <p:spPr>
          <a:xfrm>
            <a:off x="417689" y="2451014"/>
            <a:ext cx="4786490" cy="2983492"/>
          </a:xfrm>
          <a:prstGeom prst="rect">
            <a:avLst/>
          </a:prstGeom>
        </p:spPr>
      </p:pic>
    </p:spTree>
    <p:extLst>
      <p:ext uri="{BB962C8B-B14F-4D97-AF65-F5344CB8AC3E}">
        <p14:creationId xmlns:p14="http://schemas.microsoft.com/office/powerpoint/2010/main" val="233918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6A5E-7C81-4F5C-B643-4A6C3F4EACDF}"/>
              </a:ext>
            </a:extLst>
          </p:cNvPr>
          <p:cNvSpPr>
            <a:spLocks noGrp="1"/>
          </p:cNvSpPr>
          <p:nvPr>
            <p:ph type="title"/>
          </p:nvPr>
        </p:nvSpPr>
        <p:spPr/>
        <p:txBody>
          <a:bodyPr/>
          <a:lstStyle/>
          <a:p>
            <a:r>
              <a:rPr lang="tr-TR"/>
              <a:t>1x4 Antenna Array</a:t>
            </a:r>
            <a:endParaRPr lang="en-US"/>
          </a:p>
        </p:txBody>
      </p:sp>
      <p:pic>
        <p:nvPicPr>
          <p:cNvPr id="5" name="Resim 48" descr="Chart, radar chart&#10;&#10;Description automatically generated">
            <a:extLst>
              <a:ext uri="{FF2B5EF4-FFF2-40B4-BE49-F238E27FC236}">
                <a16:creationId xmlns:a16="http://schemas.microsoft.com/office/drawing/2014/main" id="{E1BA3CCB-12F4-41B6-BF79-2F5CFFC969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451" y="3415910"/>
            <a:ext cx="4810212" cy="3442308"/>
          </a:xfrm>
          <a:prstGeom prst="rect">
            <a:avLst/>
          </a:prstGeom>
        </p:spPr>
      </p:pic>
      <p:sp>
        <p:nvSpPr>
          <p:cNvPr id="6" name="Content Placeholder 2">
            <a:extLst>
              <a:ext uri="{FF2B5EF4-FFF2-40B4-BE49-F238E27FC236}">
                <a16:creationId xmlns:a16="http://schemas.microsoft.com/office/drawing/2014/main" id="{62D6A6F9-7000-4FD3-9A7E-50ADE08A0F27}"/>
              </a:ext>
            </a:extLst>
          </p:cNvPr>
          <p:cNvSpPr txBox="1">
            <a:spLocks/>
          </p:cNvSpPr>
          <p:nvPr/>
        </p:nvSpPr>
        <p:spPr bwMode="auto">
          <a:xfrm>
            <a:off x="5029200" y="4084464"/>
            <a:ext cx="3881438" cy="277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Tx/>
              <a:buSzPct val="90000"/>
              <a:buFont typeface="Wingdings 2" pitchFamily="18" charset="2"/>
              <a:buChar char="©"/>
              <a:defRPr kumimoji="1" sz="24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Tx/>
              <a:buSzPct val="70000"/>
              <a:buFont typeface="Wingdings" panose="05000000000000000000" pitchFamily="2" charset="2"/>
              <a:buChar char="u"/>
              <a:defRPr kumimoji="1" sz="20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Tx/>
              <a:buSzPct val="80000"/>
              <a:buFont typeface="Times New Roman" panose="02020603050405020304" pitchFamily="18" charset="0"/>
              <a:buChar char="»"/>
              <a:defRPr kumimoji="1" sz="24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ClrTx/>
              <a:buFont typeface="Book Antiqua" panose="02040602050305030304" pitchFamily="18" charset="0"/>
              <a:buChar char="−"/>
              <a:defRPr kumimoji="1" sz="16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ClrTx/>
              <a:buSzPct val="50000"/>
              <a:buFont typeface="Wingdings" panose="05000000000000000000" pitchFamily="2" charset="2"/>
              <a:buChar char="l"/>
              <a:defRPr kumimoji="1" sz="1400">
                <a:solidFill>
                  <a:schemeClr val="tx1"/>
                </a:solidFill>
                <a:latin typeface="Times New Roman" pitchFamily="18" charset="0"/>
                <a:ea typeface="+mn-ea"/>
                <a:cs typeface="Times New Roman" pitchFamily="18" charset="0"/>
              </a:defRPr>
            </a:lvl5pPr>
            <a:lvl6pPr marL="2514600" indent="-228600" algn="l" rtl="0" fontAlgn="base">
              <a:spcBef>
                <a:spcPct val="20000"/>
              </a:spcBef>
              <a:spcAft>
                <a:spcPct val="0"/>
              </a:spcAft>
              <a:buClr>
                <a:schemeClr val="accent2"/>
              </a:buClr>
              <a:buChar char="»"/>
              <a:defRPr kumimoji="1" sz="1000">
                <a:solidFill>
                  <a:schemeClr val="tx1"/>
                </a:solidFill>
                <a:latin typeface="+mn-lt"/>
                <a:ea typeface="+mn-ea"/>
              </a:defRPr>
            </a:lvl6pPr>
            <a:lvl7pPr marL="2971800" indent="-228600" algn="l" rtl="0" fontAlgn="base">
              <a:spcBef>
                <a:spcPct val="20000"/>
              </a:spcBef>
              <a:spcAft>
                <a:spcPct val="0"/>
              </a:spcAft>
              <a:buClr>
                <a:schemeClr val="accent2"/>
              </a:buClr>
              <a:buChar char="»"/>
              <a:defRPr kumimoji="1" sz="1000">
                <a:solidFill>
                  <a:schemeClr val="tx1"/>
                </a:solidFill>
                <a:latin typeface="+mn-lt"/>
                <a:ea typeface="+mn-ea"/>
              </a:defRPr>
            </a:lvl7pPr>
            <a:lvl8pPr marL="3429000" indent="-228600" algn="l" rtl="0" fontAlgn="base">
              <a:spcBef>
                <a:spcPct val="20000"/>
              </a:spcBef>
              <a:spcAft>
                <a:spcPct val="0"/>
              </a:spcAft>
              <a:buClr>
                <a:schemeClr val="accent2"/>
              </a:buClr>
              <a:buChar char="»"/>
              <a:defRPr kumimoji="1" sz="1000">
                <a:solidFill>
                  <a:schemeClr val="tx1"/>
                </a:solidFill>
                <a:latin typeface="+mn-lt"/>
                <a:ea typeface="+mn-ea"/>
              </a:defRPr>
            </a:lvl8pPr>
            <a:lvl9pPr marL="3886200" indent="-228600" algn="l" rtl="0" fontAlgn="base">
              <a:spcBef>
                <a:spcPct val="20000"/>
              </a:spcBef>
              <a:spcAft>
                <a:spcPct val="0"/>
              </a:spcAft>
              <a:buClr>
                <a:schemeClr val="accent2"/>
              </a:buClr>
              <a:buChar char="»"/>
              <a:defRPr kumimoji="1" sz="1000">
                <a:solidFill>
                  <a:schemeClr val="tx1"/>
                </a:solidFill>
                <a:latin typeface="+mn-lt"/>
                <a:ea typeface="+mn-ea"/>
              </a:defRPr>
            </a:lvl9pPr>
          </a:lstStyle>
          <a:p>
            <a:r>
              <a:rPr lang="tr-TR" i="0" u="none" kern="0" dirty="0" err="1"/>
              <a:t>Appropriate</a:t>
            </a:r>
            <a:r>
              <a:rPr lang="tr-TR" i="0" u="none" kern="0" dirty="0"/>
              <a:t> </a:t>
            </a:r>
            <a:r>
              <a:rPr lang="tr-TR" i="0" u="none" kern="0" dirty="0" err="1"/>
              <a:t>Directivity</a:t>
            </a:r>
            <a:endParaRPr lang="tr-TR" i="0" u="none" kern="0" dirty="0"/>
          </a:p>
          <a:p>
            <a:r>
              <a:rPr lang="tr-TR" i="0" u="none" kern="0" dirty="0" err="1"/>
              <a:t>Relatively</a:t>
            </a:r>
            <a:r>
              <a:rPr lang="tr-TR" i="0" u="none" kern="0" dirty="0"/>
              <a:t> </a:t>
            </a:r>
            <a:r>
              <a:rPr lang="tr-TR" i="0" u="none" kern="0" dirty="0" err="1"/>
              <a:t>small</a:t>
            </a:r>
            <a:r>
              <a:rPr lang="tr-TR" i="0" u="none" kern="0" dirty="0"/>
              <a:t> </a:t>
            </a:r>
            <a:r>
              <a:rPr lang="tr-TR" i="0" u="none" kern="0" dirty="0" err="1"/>
              <a:t>side</a:t>
            </a:r>
            <a:r>
              <a:rPr lang="tr-TR" i="0" u="none" kern="0" dirty="0"/>
              <a:t> </a:t>
            </a:r>
            <a:r>
              <a:rPr lang="tr-TR" i="0" u="none" kern="0" dirty="0" err="1"/>
              <a:t>lobes</a:t>
            </a:r>
            <a:endParaRPr lang="tr-TR" i="0" u="none" kern="0" dirty="0"/>
          </a:p>
          <a:p>
            <a:r>
              <a:rPr lang="tr-TR" i="0" u="none" kern="0" dirty="0" err="1"/>
              <a:t>Sufficient</a:t>
            </a:r>
            <a:r>
              <a:rPr lang="tr-TR" i="0" u="none" kern="0" dirty="0"/>
              <a:t> </a:t>
            </a:r>
            <a:r>
              <a:rPr lang="tr-TR" i="0" u="none" kern="0" dirty="0" err="1"/>
              <a:t>Gain</a:t>
            </a:r>
            <a:endParaRPr lang="tr-TR" i="0" u="none" kern="0" dirty="0"/>
          </a:p>
          <a:p>
            <a:pPr marL="0" indent="0">
              <a:buNone/>
            </a:pPr>
            <a:endParaRPr lang="tr-TR" i="0" u="none" kern="0" dirty="0"/>
          </a:p>
          <a:p>
            <a:pPr marL="0" indent="0">
              <a:buFont typeface="Wingdings 2" pitchFamily="18" charset="2"/>
              <a:buNone/>
            </a:pPr>
            <a:endParaRPr lang="en-US" i="0" u="none" kern="0" dirty="0"/>
          </a:p>
        </p:txBody>
      </p:sp>
      <p:pic>
        <p:nvPicPr>
          <p:cNvPr id="4" name="Resim 56" descr="Diagram&#10;&#10;Description automatically generated">
            <a:extLst>
              <a:ext uri="{FF2B5EF4-FFF2-40B4-BE49-F238E27FC236}">
                <a16:creationId xmlns:a16="http://schemas.microsoft.com/office/drawing/2014/main" id="{38CB88B4-768D-4389-B38B-B125B17FA1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098630"/>
            <a:ext cx="6443663" cy="2673392"/>
          </a:xfrm>
          <a:prstGeom prst="rect">
            <a:avLst/>
          </a:prstGeom>
        </p:spPr>
      </p:pic>
    </p:spTree>
    <p:extLst>
      <p:ext uri="{BB962C8B-B14F-4D97-AF65-F5344CB8AC3E}">
        <p14:creationId xmlns:p14="http://schemas.microsoft.com/office/powerpoint/2010/main" val="246877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1775-55EE-46EF-8F22-00F01C7C122C}"/>
              </a:ext>
            </a:extLst>
          </p:cNvPr>
          <p:cNvSpPr>
            <a:spLocks noGrp="1"/>
          </p:cNvSpPr>
          <p:nvPr>
            <p:ph type="title"/>
          </p:nvPr>
        </p:nvSpPr>
        <p:spPr/>
        <p:txBody>
          <a:bodyPr/>
          <a:lstStyle/>
          <a:p>
            <a:r>
              <a:rPr lang="tr-TR"/>
              <a:t>1x4 Antenna Array - Tilted</a:t>
            </a:r>
            <a:endParaRPr lang="en-US"/>
          </a:p>
        </p:txBody>
      </p:sp>
      <p:sp>
        <p:nvSpPr>
          <p:cNvPr id="3" name="Content Placeholder 2">
            <a:extLst>
              <a:ext uri="{FF2B5EF4-FFF2-40B4-BE49-F238E27FC236}">
                <a16:creationId xmlns:a16="http://schemas.microsoft.com/office/drawing/2014/main" id="{8FEB8374-24FD-4C6D-9769-491AB00E2E0F}"/>
              </a:ext>
            </a:extLst>
          </p:cNvPr>
          <p:cNvSpPr>
            <a:spLocks noGrp="1"/>
          </p:cNvSpPr>
          <p:nvPr>
            <p:ph idx="1"/>
          </p:nvPr>
        </p:nvSpPr>
        <p:spPr>
          <a:xfrm>
            <a:off x="5960225" y="3724102"/>
            <a:ext cx="2877011" cy="2773536"/>
          </a:xfrm>
        </p:spPr>
        <p:txBody>
          <a:bodyPr/>
          <a:lstStyle/>
          <a:p>
            <a:r>
              <a:rPr lang="tr-TR" dirty="0"/>
              <a:t>45 </a:t>
            </a:r>
            <a:r>
              <a:rPr lang="tr-TR" dirty="0" err="1"/>
              <a:t>Degree</a:t>
            </a:r>
            <a:r>
              <a:rPr lang="tr-TR" dirty="0"/>
              <a:t> </a:t>
            </a:r>
            <a:r>
              <a:rPr lang="tr-TR" dirty="0" err="1"/>
              <a:t>Tilt</a:t>
            </a:r>
            <a:endParaRPr lang="tr-TR" dirty="0"/>
          </a:p>
          <a:p>
            <a:r>
              <a:rPr lang="tr-TR" dirty="0" err="1"/>
              <a:t>Smoothed</a:t>
            </a:r>
            <a:r>
              <a:rPr lang="tr-TR" dirty="0"/>
              <a:t> </a:t>
            </a:r>
            <a:r>
              <a:rPr lang="tr-TR" dirty="0" err="1"/>
              <a:t>edges</a:t>
            </a:r>
            <a:endParaRPr lang="tr-TR" dirty="0"/>
          </a:p>
          <a:p>
            <a:pPr marL="0" indent="0">
              <a:buNone/>
            </a:pP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CB51205-F8C8-47A0-9456-A7BB0ED835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32555"/>
            <a:ext cx="6436449" cy="2154655"/>
          </a:xfrm>
          <a:prstGeom prst="rect">
            <a:avLst/>
          </a:prstGeom>
        </p:spPr>
      </p:pic>
      <p:pic>
        <p:nvPicPr>
          <p:cNvPr id="5" name="Picture 4" descr="Chart, radar chart&#10;&#10;Description automatically generated">
            <a:extLst>
              <a:ext uri="{FF2B5EF4-FFF2-40B4-BE49-F238E27FC236}">
                <a16:creationId xmlns:a16="http://schemas.microsoft.com/office/drawing/2014/main" id="{AA00055D-A711-4C5E-B150-D3AB4D16DC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582" y="3287210"/>
            <a:ext cx="4363656" cy="3489535"/>
          </a:xfrm>
          <a:prstGeom prst="rect">
            <a:avLst/>
          </a:prstGeom>
        </p:spPr>
      </p:pic>
    </p:spTree>
    <p:extLst>
      <p:ext uri="{BB962C8B-B14F-4D97-AF65-F5344CB8AC3E}">
        <p14:creationId xmlns:p14="http://schemas.microsoft.com/office/powerpoint/2010/main" val="1172008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77FEF-9208-4CD0-9E7E-B03DABB0C446}"/>
              </a:ext>
            </a:extLst>
          </p:cNvPr>
          <p:cNvSpPr>
            <a:spLocks noGrp="1"/>
          </p:cNvSpPr>
          <p:nvPr>
            <p:ph type="title"/>
          </p:nvPr>
        </p:nvSpPr>
        <p:spPr/>
        <p:txBody>
          <a:bodyPr/>
          <a:lstStyle/>
          <a:p>
            <a:r>
              <a:rPr lang="tr-TR"/>
              <a:t>Final Design</a:t>
            </a:r>
            <a:endParaRPr lang="en-US"/>
          </a:p>
        </p:txBody>
      </p:sp>
      <p:sp>
        <p:nvSpPr>
          <p:cNvPr id="3" name="Content Placeholder 2">
            <a:extLst>
              <a:ext uri="{FF2B5EF4-FFF2-40B4-BE49-F238E27FC236}">
                <a16:creationId xmlns:a16="http://schemas.microsoft.com/office/drawing/2014/main" id="{6B89961E-E9E5-40B2-93D3-3D7BE822D70B}"/>
              </a:ext>
            </a:extLst>
          </p:cNvPr>
          <p:cNvSpPr>
            <a:spLocks noGrp="1"/>
          </p:cNvSpPr>
          <p:nvPr>
            <p:ph idx="1"/>
          </p:nvPr>
        </p:nvSpPr>
        <p:spPr>
          <a:xfrm>
            <a:off x="5602778" y="1295400"/>
            <a:ext cx="3242772" cy="5202238"/>
          </a:xfrm>
        </p:spPr>
        <p:txBody>
          <a:bodyPr/>
          <a:lstStyle/>
          <a:p>
            <a:r>
              <a:rPr lang="tr-TR" err="1"/>
              <a:t>Smoothed</a:t>
            </a:r>
            <a:r>
              <a:rPr lang="tr-TR"/>
              <a:t> </a:t>
            </a:r>
            <a:r>
              <a:rPr lang="tr-TR" err="1"/>
              <a:t>edges</a:t>
            </a:r>
            <a:endParaRPr lang="tr-TR"/>
          </a:p>
          <a:p>
            <a:r>
              <a:rPr lang="tr-TR" err="1"/>
              <a:t>Reduced</a:t>
            </a:r>
            <a:r>
              <a:rPr lang="tr-TR"/>
              <a:t> </a:t>
            </a:r>
            <a:r>
              <a:rPr lang="tr-TR" err="1"/>
              <a:t>side</a:t>
            </a:r>
            <a:r>
              <a:rPr lang="tr-TR"/>
              <a:t> </a:t>
            </a:r>
            <a:r>
              <a:rPr lang="tr-TR" err="1"/>
              <a:t>lobes</a:t>
            </a:r>
            <a:endParaRPr lang="tr-TR"/>
          </a:p>
          <a:p>
            <a:r>
              <a:rPr lang="tr-TR" err="1"/>
              <a:t>Wide</a:t>
            </a:r>
            <a:r>
              <a:rPr lang="tr-TR"/>
              <a:t> </a:t>
            </a:r>
            <a:r>
              <a:rPr lang="tr-TR" err="1"/>
              <a:t>bandwidth</a:t>
            </a:r>
            <a:endParaRPr lang="en-US"/>
          </a:p>
        </p:txBody>
      </p:sp>
      <p:pic>
        <p:nvPicPr>
          <p:cNvPr id="4" name="Picture 3" descr="Diagram&#10;&#10;Description automatically generated">
            <a:extLst>
              <a:ext uri="{FF2B5EF4-FFF2-40B4-BE49-F238E27FC236}">
                <a16:creationId xmlns:a16="http://schemas.microsoft.com/office/drawing/2014/main" id="{2DB58FCD-F99E-40E2-9B66-B6F746E88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2" y="1160988"/>
            <a:ext cx="5065661" cy="2309786"/>
          </a:xfrm>
          <a:prstGeom prst="rect">
            <a:avLst/>
          </a:prstGeom>
        </p:spPr>
      </p:pic>
      <p:pic>
        <p:nvPicPr>
          <p:cNvPr id="5" name="Picture 4" descr="Chart, radar chart&#10;&#10;Description automatically generated">
            <a:extLst>
              <a:ext uri="{FF2B5EF4-FFF2-40B4-BE49-F238E27FC236}">
                <a16:creationId xmlns:a16="http://schemas.microsoft.com/office/drawing/2014/main" id="{29813CA0-5B4E-46F6-A0EE-8AFCADAE1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542" y="3470774"/>
            <a:ext cx="4572000" cy="3387226"/>
          </a:xfrm>
          <a:prstGeom prst="rect">
            <a:avLst/>
          </a:prstGeom>
        </p:spPr>
      </p:pic>
    </p:spTree>
    <p:extLst>
      <p:ext uri="{BB962C8B-B14F-4D97-AF65-F5344CB8AC3E}">
        <p14:creationId xmlns:p14="http://schemas.microsoft.com/office/powerpoint/2010/main" val="46903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1762-E266-4FD2-91CD-DB0068915F0F}"/>
              </a:ext>
            </a:extLst>
          </p:cNvPr>
          <p:cNvSpPr>
            <a:spLocks noGrp="1"/>
          </p:cNvSpPr>
          <p:nvPr>
            <p:ph type="title"/>
          </p:nvPr>
        </p:nvSpPr>
        <p:spPr/>
        <p:txBody>
          <a:bodyPr/>
          <a:lstStyle/>
          <a:p>
            <a:r>
              <a:rPr lang="tr-TR"/>
              <a:t>Final Design Optimizations - I</a:t>
            </a:r>
            <a:endParaRPr lang="en-US"/>
          </a:p>
        </p:txBody>
      </p:sp>
      <p:sp>
        <p:nvSpPr>
          <p:cNvPr id="3" name="Content Placeholder 2">
            <a:extLst>
              <a:ext uri="{FF2B5EF4-FFF2-40B4-BE49-F238E27FC236}">
                <a16:creationId xmlns:a16="http://schemas.microsoft.com/office/drawing/2014/main" id="{06C02838-457B-4317-8D60-B2CB7C78DEEF}"/>
              </a:ext>
            </a:extLst>
          </p:cNvPr>
          <p:cNvSpPr>
            <a:spLocks noGrp="1"/>
          </p:cNvSpPr>
          <p:nvPr>
            <p:ph idx="1"/>
          </p:nvPr>
        </p:nvSpPr>
        <p:spPr>
          <a:xfrm>
            <a:off x="519283" y="1407897"/>
            <a:ext cx="8105433" cy="2436740"/>
          </a:xfrm>
        </p:spPr>
        <p:txBody>
          <a:bodyPr/>
          <a:lstStyle/>
          <a:p>
            <a:pPr marL="0" indent="0">
              <a:buNone/>
            </a:pPr>
            <a:r>
              <a:rPr lang="tr-TR" err="1"/>
              <a:t>Smoothing</a:t>
            </a:r>
            <a:r>
              <a:rPr lang="tr-TR"/>
              <a:t> </a:t>
            </a:r>
            <a:r>
              <a:rPr lang="tr-TR" err="1"/>
              <a:t>sweep</a:t>
            </a:r>
            <a:endParaRPr lang="en-US"/>
          </a:p>
        </p:txBody>
      </p:sp>
      <p:pic>
        <p:nvPicPr>
          <p:cNvPr id="4" name="Picture 3">
            <a:extLst>
              <a:ext uri="{FF2B5EF4-FFF2-40B4-BE49-F238E27FC236}">
                <a16:creationId xmlns:a16="http://schemas.microsoft.com/office/drawing/2014/main" id="{4DBD30B8-1CE4-4609-9176-A4EBC179B482}"/>
              </a:ext>
            </a:extLst>
          </p:cNvPr>
          <p:cNvPicPr>
            <a:picLocks noChangeAspect="1"/>
          </p:cNvPicPr>
          <p:nvPr/>
        </p:nvPicPr>
        <p:blipFill>
          <a:blip r:embed="rId3"/>
          <a:stretch>
            <a:fillRect/>
          </a:stretch>
        </p:blipFill>
        <p:spPr>
          <a:xfrm>
            <a:off x="212762" y="2431039"/>
            <a:ext cx="8931238" cy="3019064"/>
          </a:xfrm>
          <a:prstGeom prst="rect">
            <a:avLst/>
          </a:prstGeom>
        </p:spPr>
      </p:pic>
    </p:spTree>
    <p:extLst>
      <p:ext uri="{BB962C8B-B14F-4D97-AF65-F5344CB8AC3E}">
        <p14:creationId xmlns:p14="http://schemas.microsoft.com/office/powerpoint/2010/main" val="3364105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55DC-5628-4279-AC2E-28F42B1FEC2E}"/>
              </a:ext>
            </a:extLst>
          </p:cNvPr>
          <p:cNvSpPr>
            <a:spLocks noGrp="1"/>
          </p:cNvSpPr>
          <p:nvPr>
            <p:ph type="title"/>
          </p:nvPr>
        </p:nvSpPr>
        <p:spPr/>
        <p:txBody>
          <a:bodyPr/>
          <a:lstStyle/>
          <a:p>
            <a:r>
              <a:rPr lang="tr-TR"/>
              <a:t>Final Design Optimizations - II</a:t>
            </a:r>
            <a:endParaRPr lang="en-US"/>
          </a:p>
        </p:txBody>
      </p:sp>
      <p:sp>
        <p:nvSpPr>
          <p:cNvPr id="3" name="Content Placeholder 2">
            <a:extLst>
              <a:ext uri="{FF2B5EF4-FFF2-40B4-BE49-F238E27FC236}">
                <a16:creationId xmlns:a16="http://schemas.microsoft.com/office/drawing/2014/main" id="{19883EB8-65F1-48B6-8E9B-EBDDB31EA9F1}"/>
              </a:ext>
            </a:extLst>
          </p:cNvPr>
          <p:cNvSpPr>
            <a:spLocks noGrp="1"/>
          </p:cNvSpPr>
          <p:nvPr>
            <p:ph idx="1"/>
          </p:nvPr>
        </p:nvSpPr>
        <p:spPr/>
        <p:txBody>
          <a:bodyPr/>
          <a:lstStyle/>
          <a:p>
            <a:pPr marL="0" indent="0">
              <a:buNone/>
            </a:pPr>
            <a:r>
              <a:rPr lang="tr-TR" err="1"/>
              <a:t>Dielectric</a:t>
            </a:r>
            <a:r>
              <a:rPr lang="tr-TR"/>
              <a:t> </a:t>
            </a:r>
            <a:r>
              <a:rPr lang="tr-TR" err="1"/>
              <a:t>Sweep</a:t>
            </a:r>
            <a:endParaRPr lang="en-US"/>
          </a:p>
        </p:txBody>
      </p:sp>
      <p:pic>
        <p:nvPicPr>
          <p:cNvPr id="7" name="Picture 6">
            <a:extLst>
              <a:ext uri="{FF2B5EF4-FFF2-40B4-BE49-F238E27FC236}">
                <a16:creationId xmlns:a16="http://schemas.microsoft.com/office/drawing/2014/main" id="{062FD8D5-9462-45C2-A23E-FCC016C9968D}"/>
              </a:ext>
            </a:extLst>
          </p:cNvPr>
          <p:cNvPicPr>
            <a:picLocks noChangeAspect="1"/>
          </p:cNvPicPr>
          <p:nvPr/>
        </p:nvPicPr>
        <p:blipFill>
          <a:blip r:embed="rId3"/>
          <a:stretch>
            <a:fillRect/>
          </a:stretch>
        </p:blipFill>
        <p:spPr>
          <a:xfrm>
            <a:off x="0" y="2326564"/>
            <a:ext cx="9144000" cy="3139909"/>
          </a:xfrm>
          <a:prstGeom prst="rect">
            <a:avLst/>
          </a:prstGeom>
        </p:spPr>
      </p:pic>
    </p:spTree>
    <p:extLst>
      <p:ext uri="{BB962C8B-B14F-4D97-AF65-F5344CB8AC3E}">
        <p14:creationId xmlns:p14="http://schemas.microsoft.com/office/powerpoint/2010/main" val="739389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endParaRPr lang="en-US" altLang="tr-TR"/>
          </a:p>
        </p:txBody>
      </p:sp>
      <p:sp>
        <p:nvSpPr>
          <p:cNvPr id="23555" name="2 İçerik Yer Tutucusu">
            <a:extLst>
              <a:ext uri="{FF2B5EF4-FFF2-40B4-BE49-F238E27FC236}">
                <a16:creationId xmlns:a16="http://schemas.microsoft.com/office/drawing/2014/main" id="{FA6D8EB9-7565-4508-8F66-D5466378D1FF}"/>
              </a:ext>
            </a:extLst>
          </p:cNvPr>
          <p:cNvSpPr>
            <a:spLocks noGrp="1" noChangeArrowheads="1"/>
          </p:cNvSpPr>
          <p:nvPr>
            <p:ph idx="1"/>
          </p:nvPr>
        </p:nvSpPr>
        <p:spPr/>
        <p:txBody>
          <a:bodyPr/>
          <a:lstStyle/>
          <a:p>
            <a:endParaRPr lang="tr-TR" altLang="tr-TR" dirty="0"/>
          </a:p>
          <a:p>
            <a:endParaRPr lang="tr-TR" altLang="tr-TR" dirty="0"/>
          </a:p>
          <a:p>
            <a:endParaRPr lang="tr-TR" altLang="tr-TR" dirty="0"/>
          </a:p>
          <a:p>
            <a:pPr marL="0" indent="0">
              <a:buNone/>
            </a:pPr>
            <a:endParaRPr lang="tr-TR" altLang="tr-TR" dirty="0"/>
          </a:p>
          <a:p>
            <a:r>
              <a:rPr lang="tr-TR" altLang="tr-TR" dirty="0"/>
              <a:t>UV </a:t>
            </a:r>
            <a:r>
              <a:rPr lang="tr-TR" altLang="tr-TR" dirty="0" err="1"/>
              <a:t>exposure</a:t>
            </a:r>
            <a:r>
              <a:rPr lang="tr-TR" altLang="tr-TR" dirty="0"/>
              <a:t> </a:t>
            </a:r>
            <a:r>
              <a:rPr lang="tr-TR" altLang="tr-TR" dirty="0" err="1"/>
              <a:t>method</a:t>
            </a:r>
            <a:endParaRPr lang="tr-TR" altLang="tr-TR" dirty="0"/>
          </a:p>
          <a:p>
            <a:pPr marL="0" indent="0">
              <a:buNone/>
            </a:pPr>
            <a:endParaRPr lang="tr-TR" altLang="tr-TR" dirty="0"/>
          </a:p>
          <a:p>
            <a:r>
              <a:rPr lang="tr-TR" altLang="tr-TR" dirty="0" err="1"/>
              <a:t>Materials</a:t>
            </a:r>
            <a:r>
              <a:rPr lang="tr-TR" altLang="tr-TR" dirty="0"/>
              <a:t>:</a:t>
            </a:r>
          </a:p>
          <a:p>
            <a:pPr lvl="1"/>
            <a:r>
              <a:rPr lang="en-US" sz="2000" dirty="0">
                <a:effectLst/>
                <a:latin typeface="Arial" panose="020B0604020202020204" pitchFamily="34" charset="0"/>
                <a:ea typeface="MS Mincho" panose="02020609040205080304" pitchFamily="49" charset="-128"/>
                <a:cs typeface="Arial" panose="020B0604020202020204" pitchFamily="34" charset="0"/>
              </a:rPr>
              <a:t>UV exposure device</a:t>
            </a:r>
            <a:endParaRPr lang="en-US" sz="2000" dirty="0">
              <a:effectLst/>
              <a:latin typeface="Calibri" panose="020F0502020204030204" pitchFamily="34" charset="0"/>
              <a:ea typeface="MS Mincho" panose="02020609040205080304" pitchFamily="49" charset="-128"/>
              <a:cs typeface="Arial" panose="020B0604020202020204" pitchFamily="34" charset="0"/>
            </a:endParaRPr>
          </a:p>
          <a:p>
            <a:pPr lvl="1"/>
            <a:r>
              <a:rPr lang="en-US" sz="2000" dirty="0">
                <a:effectLst/>
                <a:latin typeface="Arial" panose="020B0604020202020204" pitchFamily="34" charset="0"/>
                <a:ea typeface="MS Mincho" panose="02020609040205080304" pitchFamily="49" charset="-128"/>
                <a:cs typeface="Arial" panose="020B0604020202020204" pitchFamily="34" charset="0"/>
              </a:rPr>
              <a:t>FR4 Positive Photoresist Copper Clad</a:t>
            </a:r>
            <a:endParaRPr lang="en-US" sz="2000" dirty="0">
              <a:effectLst/>
              <a:latin typeface="Calibri" panose="020F0502020204030204" pitchFamily="34" charset="0"/>
              <a:ea typeface="MS Mincho" panose="02020609040205080304" pitchFamily="49" charset="-128"/>
              <a:cs typeface="Arial" panose="020B0604020202020204" pitchFamily="34" charset="0"/>
            </a:endParaRPr>
          </a:p>
          <a:p>
            <a:pPr lvl="1"/>
            <a:r>
              <a:rPr lang="en-US" sz="2000" dirty="0">
                <a:effectLst/>
                <a:latin typeface="Arial" panose="020B0604020202020204" pitchFamily="34" charset="0"/>
                <a:ea typeface="MS Mincho" panose="02020609040205080304" pitchFamily="49" charset="-128"/>
                <a:cs typeface="Arial" panose="020B0604020202020204" pitchFamily="34" charset="0"/>
              </a:rPr>
              <a:t>Antenna layout on transparent slide</a:t>
            </a:r>
            <a:endParaRPr lang="en-US" sz="2000" dirty="0">
              <a:effectLst/>
              <a:latin typeface="Calibri" panose="020F0502020204030204" pitchFamily="34" charset="0"/>
              <a:ea typeface="MS Mincho" panose="02020609040205080304" pitchFamily="49" charset="-128"/>
              <a:cs typeface="Arial" panose="020B0604020202020204" pitchFamily="34" charset="0"/>
            </a:endParaRPr>
          </a:p>
          <a:p>
            <a:pPr lvl="1"/>
            <a:r>
              <a:rPr lang="en-US" sz="2000" dirty="0">
                <a:effectLst/>
                <a:latin typeface="Arial" panose="020B0604020202020204" pitchFamily="34" charset="0"/>
                <a:ea typeface="MS Mincho" panose="02020609040205080304" pitchFamily="49" charset="-128"/>
                <a:cs typeface="Arial" panose="020B0604020202020204" pitchFamily="34" charset="0"/>
              </a:rPr>
              <a:t>Sodium Hydroxide (NaOH) and Sodium Persulfate (Na</a:t>
            </a:r>
            <a:r>
              <a:rPr lang="en-US" sz="2000" baseline="-25000" dirty="0">
                <a:effectLst/>
                <a:latin typeface="Arial" panose="020B0604020202020204" pitchFamily="34" charset="0"/>
                <a:ea typeface="MS Mincho" panose="02020609040205080304" pitchFamily="49" charset="-128"/>
                <a:cs typeface="Arial" panose="020B0604020202020204" pitchFamily="34" charset="0"/>
              </a:rPr>
              <a:t>2</a:t>
            </a:r>
            <a:r>
              <a:rPr lang="en-US" sz="2000" dirty="0">
                <a:effectLst/>
                <a:latin typeface="Arial" panose="020B0604020202020204" pitchFamily="34" charset="0"/>
                <a:ea typeface="MS Mincho" panose="02020609040205080304" pitchFamily="49" charset="-128"/>
                <a:cs typeface="Arial" panose="020B0604020202020204" pitchFamily="34" charset="0"/>
              </a:rPr>
              <a:t>S</a:t>
            </a:r>
            <a:r>
              <a:rPr lang="en-US" sz="2000" baseline="-25000" dirty="0">
                <a:effectLst/>
                <a:latin typeface="Arial" panose="020B0604020202020204" pitchFamily="34" charset="0"/>
                <a:ea typeface="MS Mincho" panose="02020609040205080304" pitchFamily="49" charset="-128"/>
                <a:cs typeface="Arial" panose="020B0604020202020204" pitchFamily="34" charset="0"/>
              </a:rPr>
              <a:t>2</a:t>
            </a:r>
            <a:r>
              <a:rPr lang="en-US" sz="2000" dirty="0">
                <a:effectLst/>
                <a:latin typeface="Arial" panose="020B0604020202020204" pitchFamily="34" charset="0"/>
                <a:ea typeface="MS Mincho" panose="02020609040205080304" pitchFamily="49" charset="-128"/>
                <a:cs typeface="Arial" panose="020B0604020202020204" pitchFamily="34" charset="0"/>
              </a:rPr>
              <a:t>O</a:t>
            </a:r>
            <a:r>
              <a:rPr lang="en-US" sz="2000" baseline="-25000" dirty="0">
                <a:effectLst/>
                <a:latin typeface="Arial" panose="020B0604020202020204" pitchFamily="34" charset="0"/>
                <a:ea typeface="MS Mincho" panose="02020609040205080304" pitchFamily="49" charset="-128"/>
                <a:cs typeface="Arial" panose="020B0604020202020204" pitchFamily="34" charset="0"/>
              </a:rPr>
              <a:t>8</a:t>
            </a:r>
            <a:r>
              <a:rPr lang="en-US" sz="2000" dirty="0">
                <a:effectLst/>
                <a:latin typeface="Arial" panose="020B0604020202020204" pitchFamily="34" charset="0"/>
                <a:ea typeface="MS Mincho" panose="02020609040205080304" pitchFamily="49" charset="-128"/>
                <a:cs typeface="Arial" panose="020B0604020202020204" pitchFamily="34" charset="0"/>
              </a:rPr>
              <a:t>)</a:t>
            </a:r>
            <a:endParaRPr lang="en-US" sz="2000" dirty="0">
              <a:effectLst/>
              <a:latin typeface="Calibri" panose="020F0502020204030204" pitchFamily="34" charset="0"/>
              <a:ea typeface="MS Mincho" panose="02020609040205080304" pitchFamily="49" charset="-128"/>
              <a:cs typeface="Arial" panose="020B0604020202020204" pitchFamily="34" charset="0"/>
            </a:endParaRPr>
          </a:p>
          <a:p>
            <a:pPr marL="457200" lvl="1" indent="0">
              <a:buNone/>
            </a:pPr>
            <a:endParaRPr lang="tr-TR" altLang="tr-TR" dirty="0"/>
          </a:p>
          <a:p>
            <a:pPr marL="0" indent="0">
              <a:buNone/>
            </a:pPr>
            <a:endParaRPr lang="tr-TR" altLang="tr-TR" dirty="0">
              <a:highlight>
                <a:srgbClr val="FFFF00"/>
              </a:highlight>
            </a:endParaRPr>
          </a:p>
          <a:p>
            <a:endParaRPr lang="tr-TR" altLang="tr-TR" dirty="0">
              <a:highlight>
                <a:srgbClr val="FFFF00"/>
              </a:highlight>
            </a:endParaRPr>
          </a:p>
          <a:p>
            <a:pPr marL="0" indent="0">
              <a:buNone/>
            </a:pPr>
            <a:endParaRPr lang="en-US" altLang="tr-TR" dirty="0"/>
          </a:p>
        </p:txBody>
      </p:sp>
      <p:graphicFrame>
        <p:nvGraphicFramePr>
          <p:cNvPr id="4" name="Table 2">
            <a:extLst>
              <a:ext uri="{FF2B5EF4-FFF2-40B4-BE49-F238E27FC236}">
                <a16:creationId xmlns:a16="http://schemas.microsoft.com/office/drawing/2014/main" id="{E2DFE9C8-771F-45F7-B173-8F9FF7F7A507}"/>
              </a:ext>
            </a:extLst>
          </p:cNvPr>
          <p:cNvGraphicFramePr>
            <a:graphicFrameLocks noGrp="1"/>
          </p:cNvGraphicFramePr>
          <p:nvPr>
            <p:extLst>
              <p:ext uri="{D42A27DB-BD31-4B8C-83A1-F6EECF244321}">
                <p14:modId xmlns:p14="http://schemas.microsoft.com/office/powerpoint/2010/main" val="1423481691"/>
              </p:ext>
            </p:extLst>
          </p:nvPr>
        </p:nvGraphicFramePr>
        <p:xfrm>
          <a:off x="4837113" y="1499394"/>
          <a:ext cx="3761642" cy="2682240"/>
        </p:xfrm>
        <a:graphic>
          <a:graphicData uri="http://schemas.openxmlformats.org/drawingml/2006/table">
            <a:tbl>
              <a:tblPr firstRow="1" bandRow="1">
                <a:tableStyleId>{EB344D84-9AFB-497E-A393-DC336BA19D2E}</a:tableStyleId>
              </a:tblPr>
              <a:tblGrid>
                <a:gridCol w="1868932">
                  <a:extLst>
                    <a:ext uri="{9D8B030D-6E8A-4147-A177-3AD203B41FA5}">
                      <a16:colId xmlns:a16="http://schemas.microsoft.com/office/drawing/2014/main" val="1259847898"/>
                    </a:ext>
                  </a:extLst>
                </a:gridCol>
                <a:gridCol w="1892710">
                  <a:extLst>
                    <a:ext uri="{9D8B030D-6E8A-4147-A177-3AD203B41FA5}">
                      <a16:colId xmlns:a16="http://schemas.microsoft.com/office/drawing/2014/main" val="4389712"/>
                    </a:ext>
                  </a:extLst>
                </a:gridCol>
              </a:tblGrid>
              <a:tr h="370840">
                <a:tc>
                  <a:txBody>
                    <a:bodyPr/>
                    <a:lstStyle/>
                    <a:p>
                      <a:r>
                        <a:rPr lang="tr-TR" sz="2400" dirty="0" err="1">
                          <a:solidFill>
                            <a:schemeClr val="tx1"/>
                          </a:solidFill>
                        </a:rPr>
                        <a:t>Vendors</a:t>
                      </a:r>
                      <a:endParaRPr lang="en-US" sz="2400" dirty="0">
                        <a:solidFill>
                          <a:schemeClr val="tx1"/>
                        </a:solidFill>
                      </a:endParaRPr>
                    </a:p>
                  </a:txBody>
                  <a:tcPr/>
                </a:tc>
                <a:tc>
                  <a:txBody>
                    <a:bodyPr/>
                    <a:lstStyle/>
                    <a:p>
                      <a:r>
                        <a:rPr lang="tr-TR" sz="2400" dirty="0" err="1">
                          <a:solidFill>
                            <a:schemeClr val="tx1"/>
                          </a:solidFill>
                        </a:rPr>
                        <a:t>Price</a:t>
                      </a:r>
                      <a:r>
                        <a:rPr lang="tr-TR" sz="2400" dirty="0">
                          <a:solidFill>
                            <a:schemeClr val="tx1"/>
                          </a:solidFill>
                        </a:rPr>
                        <a:t> </a:t>
                      </a:r>
                      <a:endParaRPr lang="en-US" sz="2400" dirty="0">
                        <a:solidFill>
                          <a:schemeClr val="tx1"/>
                        </a:solidFill>
                      </a:endParaRPr>
                    </a:p>
                  </a:txBody>
                  <a:tcPr/>
                </a:tc>
                <a:extLst>
                  <a:ext uri="{0D108BD9-81ED-4DB2-BD59-A6C34878D82A}">
                    <a16:rowId xmlns:a16="http://schemas.microsoft.com/office/drawing/2014/main" val="3781398870"/>
                  </a:ext>
                </a:extLst>
              </a:tr>
              <a:tr h="370840">
                <a:tc>
                  <a:txBody>
                    <a:bodyPr/>
                    <a:lstStyle/>
                    <a:p>
                      <a:r>
                        <a:rPr lang="tr-TR">
                          <a:solidFill>
                            <a:schemeClr val="tx1"/>
                          </a:solidFill>
                        </a:rPr>
                        <a:t>Stores at Çankaya</a:t>
                      </a:r>
                      <a:endParaRPr lang="en-US">
                        <a:solidFill>
                          <a:schemeClr val="tx1"/>
                        </a:solidFill>
                      </a:endParaRPr>
                    </a:p>
                  </a:txBody>
                  <a:tcPr/>
                </a:tc>
                <a:tc>
                  <a:txBody>
                    <a:bodyPr/>
                    <a:lstStyle/>
                    <a:p>
                      <a:r>
                        <a:rPr lang="tr-TR" dirty="0">
                          <a:solidFill>
                            <a:schemeClr val="tx1"/>
                          </a:solidFill>
                        </a:rPr>
                        <a:t>$100 </a:t>
                      </a:r>
                      <a:endParaRPr lang="en-US" dirty="0">
                        <a:solidFill>
                          <a:schemeClr val="tx1"/>
                        </a:solidFill>
                      </a:endParaRPr>
                    </a:p>
                  </a:txBody>
                  <a:tcPr/>
                </a:tc>
                <a:extLst>
                  <a:ext uri="{0D108BD9-81ED-4DB2-BD59-A6C34878D82A}">
                    <a16:rowId xmlns:a16="http://schemas.microsoft.com/office/drawing/2014/main" val="2188028590"/>
                  </a:ext>
                </a:extLst>
              </a:tr>
              <a:tr h="370840">
                <a:tc>
                  <a:txBody>
                    <a:bodyPr/>
                    <a:lstStyle/>
                    <a:p>
                      <a:r>
                        <a:rPr lang="tr-TR" dirty="0">
                          <a:solidFill>
                            <a:schemeClr val="tx1"/>
                          </a:solidFill>
                        </a:rPr>
                        <a:t>ARIKAN PCB</a:t>
                      </a:r>
                      <a:endParaRPr lang="en-US" dirty="0">
                        <a:solidFill>
                          <a:schemeClr val="tx1"/>
                        </a:solidFill>
                      </a:endParaRPr>
                    </a:p>
                  </a:txBody>
                  <a:tcPr/>
                </a:tc>
                <a:tc>
                  <a:txBody>
                    <a:bodyPr/>
                    <a:lstStyle/>
                    <a:p>
                      <a:r>
                        <a:rPr lang="tr-TR">
                          <a:solidFill>
                            <a:schemeClr val="tx1"/>
                          </a:solidFill>
                        </a:rPr>
                        <a:t>$120 per 5 pieces </a:t>
                      </a:r>
                      <a:endParaRPr lang="en-US">
                        <a:solidFill>
                          <a:schemeClr val="tx1"/>
                        </a:solidFill>
                      </a:endParaRPr>
                    </a:p>
                  </a:txBody>
                  <a:tcPr/>
                </a:tc>
                <a:extLst>
                  <a:ext uri="{0D108BD9-81ED-4DB2-BD59-A6C34878D82A}">
                    <a16:rowId xmlns:a16="http://schemas.microsoft.com/office/drawing/2014/main" val="2923391126"/>
                  </a:ext>
                </a:extLst>
              </a:tr>
              <a:tr h="370840">
                <a:tc>
                  <a:txBody>
                    <a:bodyPr/>
                    <a:lstStyle/>
                    <a:p>
                      <a:r>
                        <a:rPr lang="tr-TR">
                          <a:solidFill>
                            <a:schemeClr val="tx1"/>
                          </a:solidFill>
                        </a:rPr>
                        <a:t>Megasistem PCB</a:t>
                      </a: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solidFill>
                            <a:schemeClr val="tx1"/>
                          </a:solidFill>
                        </a:rPr>
                        <a:t>$35 + materials </a:t>
                      </a:r>
                      <a:endParaRPr lang="en-US">
                        <a:solidFill>
                          <a:schemeClr val="tx1"/>
                        </a:solidFill>
                      </a:endParaRPr>
                    </a:p>
                  </a:txBody>
                  <a:tcPr/>
                </a:tc>
                <a:extLst>
                  <a:ext uri="{0D108BD9-81ED-4DB2-BD59-A6C34878D82A}">
                    <a16:rowId xmlns:a16="http://schemas.microsoft.com/office/drawing/2014/main" val="2916344160"/>
                  </a:ext>
                </a:extLst>
              </a:tr>
              <a:tr h="370840">
                <a:tc>
                  <a:txBody>
                    <a:bodyPr/>
                    <a:lstStyle/>
                    <a:p>
                      <a:r>
                        <a:rPr lang="tr-TR">
                          <a:solidFill>
                            <a:schemeClr val="tx1"/>
                          </a:solidFill>
                        </a:rPr>
                        <a:t>Özdisan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solidFill>
                            <a:schemeClr val="tx1"/>
                          </a:solidFill>
                        </a:rPr>
                        <a:t>$90 per 5 pieces </a:t>
                      </a:r>
                      <a:endParaRPr lang="en-US">
                        <a:solidFill>
                          <a:schemeClr val="tx1"/>
                        </a:solidFill>
                      </a:endParaRPr>
                    </a:p>
                  </a:txBody>
                  <a:tcPr/>
                </a:tc>
                <a:extLst>
                  <a:ext uri="{0D108BD9-81ED-4DB2-BD59-A6C34878D82A}">
                    <a16:rowId xmlns:a16="http://schemas.microsoft.com/office/drawing/2014/main" val="2309790764"/>
                  </a:ext>
                </a:extLst>
              </a:tr>
              <a:tr h="370840">
                <a:tc>
                  <a:txBody>
                    <a:bodyPr/>
                    <a:lstStyle/>
                    <a:p>
                      <a:r>
                        <a:rPr lang="tr-TR" dirty="0">
                          <a:solidFill>
                            <a:schemeClr val="tx1"/>
                          </a:solidFill>
                        </a:rPr>
                        <a:t>Tamara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solidFill>
                            <a:schemeClr val="tx1"/>
                          </a:solidFill>
                        </a:rPr>
                        <a:t>$20 after Jan 5</a:t>
                      </a:r>
                      <a:endParaRPr lang="en-US">
                        <a:solidFill>
                          <a:schemeClr val="tx1"/>
                        </a:solidFill>
                      </a:endParaRPr>
                    </a:p>
                  </a:txBody>
                  <a:tcPr/>
                </a:tc>
                <a:extLst>
                  <a:ext uri="{0D108BD9-81ED-4DB2-BD59-A6C34878D82A}">
                    <a16:rowId xmlns:a16="http://schemas.microsoft.com/office/drawing/2014/main" val="659850778"/>
                  </a:ext>
                </a:extLst>
              </a:tr>
              <a:tr h="370840">
                <a:tc>
                  <a:txBody>
                    <a:bodyPr/>
                    <a:lstStyle/>
                    <a:p>
                      <a:r>
                        <a:rPr lang="tr-TR" dirty="0" err="1">
                          <a:solidFill>
                            <a:schemeClr val="tx1"/>
                          </a:solidFill>
                        </a:rPr>
                        <a:t>PCBWay</a:t>
                      </a:r>
                      <a:endParaRPr lang="tr-TR"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schemeClr val="tx1"/>
                          </a:solidFill>
                        </a:rPr>
                        <a:t>$70 </a:t>
                      </a:r>
                      <a:r>
                        <a:rPr lang="tr-TR" dirty="0" err="1">
                          <a:solidFill>
                            <a:schemeClr val="tx1"/>
                          </a:solidFill>
                        </a:rPr>
                        <a:t>per</a:t>
                      </a:r>
                      <a:r>
                        <a:rPr lang="tr-TR" dirty="0">
                          <a:solidFill>
                            <a:schemeClr val="tx1"/>
                          </a:solidFill>
                        </a:rPr>
                        <a:t> 5 </a:t>
                      </a:r>
                      <a:r>
                        <a:rPr lang="tr-TR" dirty="0" err="1">
                          <a:solidFill>
                            <a:schemeClr val="tx1"/>
                          </a:solidFill>
                        </a:rPr>
                        <a:t>pieces</a:t>
                      </a:r>
                      <a:endParaRPr lang="en-US" dirty="0">
                        <a:solidFill>
                          <a:schemeClr val="tx1"/>
                        </a:solidFill>
                      </a:endParaRPr>
                    </a:p>
                  </a:txBody>
                  <a:tcPr/>
                </a:tc>
                <a:extLst>
                  <a:ext uri="{0D108BD9-81ED-4DB2-BD59-A6C34878D82A}">
                    <a16:rowId xmlns:a16="http://schemas.microsoft.com/office/drawing/2014/main" val="529958975"/>
                  </a:ext>
                </a:extLst>
              </a:tr>
            </a:tbl>
          </a:graphicData>
        </a:graphic>
      </p:graphicFrame>
    </p:spTree>
    <p:extLst>
      <p:ext uri="{BB962C8B-B14F-4D97-AF65-F5344CB8AC3E}">
        <p14:creationId xmlns:p14="http://schemas.microsoft.com/office/powerpoint/2010/main" val="3164737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a:xfrm>
            <a:off x="992188" y="228600"/>
            <a:ext cx="7918450" cy="609600"/>
          </a:xfrm>
        </p:spPr>
        <p:txBody>
          <a:bodyPr wrap="square" anchor="ctr">
            <a:normAutofit/>
          </a:bodyPr>
          <a:lstStyle/>
          <a:p>
            <a:r>
              <a:rPr lang="tr-TR" altLang="tr-TR" err="1"/>
              <a:t>Fabrication</a:t>
            </a:r>
            <a:r>
              <a:rPr lang="tr-TR" altLang="tr-TR"/>
              <a:t> </a:t>
            </a:r>
            <a:r>
              <a:rPr lang="tr-TR" altLang="tr-TR" err="1"/>
              <a:t>Cost</a:t>
            </a:r>
            <a:r>
              <a:rPr lang="tr-TR" altLang="tr-TR"/>
              <a:t> - I</a:t>
            </a:r>
            <a:endParaRPr lang="en-US" altLang="tr-TR"/>
          </a:p>
        </p:txBody>
      </p:sp>
      <p:pic>
        <p:nvPicPr>
          <p:cNvPr id="5" name="Picture 4">
            <a:extLst>
              <a:ext uri="{FF2B5EF4-FFF2-40B4-BE49-F238E27FC236}">
                <a16:creationId xmlns:a16="http://schemas.microsoft.com/office/drawing/2014/main" id="{D6DA3E2E-4E43-494C-AFC5-63FE5B4B1B2D}"/>
              </a:ext>
            </a:extLst>
          </p:cNvPr>
          <p:cNvPicPr>
            <a:picLocks noChangeAspect="1"/>
          </p:cNvPicPr>
          <p:nvPr/>
        </p:nvPicPr>
        <p:blipFill>
          <a:blip r:embed="rId3"/>
          <a:stretch>
            <a:fillRect/>
          </a:stretch>
        </p:blipFill>
        <p:spPr>
          <a:xfrm>
            <a:off x="4328933" y="2048718"/>
            <a:ext cx="4581706" cy="3436279"/>
          </a:xfrm>
          <a:prstGeom prst="rect">
            <a:avLst/>
          </a:prstGeom>
        </p:spPr>
      </p:pic>
      <p:pic>
        <p:nvPicPr>
          <p:cNvPr id="7" name="Picture 6">
            <a:extLst>
              <a:ext uri="{FF2B5EF4-FFF2-40B4-BE49-F238E27FC236}">
                <a16:creationId xmlns:a16="http://schemas.microsoft.com/office/drawing/2014/main" id="{DE4DD82B-9532-4749-BB12-1255E549A17B}"/>
              </a:ext>
            </a:extLst>
          </p:cNvPr>
          <p:cNvPicPr>
            <a:picLocks noChangeAspect="1"/>
          </p:cNvPicPr>
          <p:nvPr/>
        </p:nvPicPr>
        <p:blipFill rotWithShape="1">
          <a:blip r:embed="rId4"/>
          <a:srcRect l="30569" t="21477" r="19023" b="28902"/>
          <a:stretch/>
        </p:blipFill>
        <p:spPr>
          <a:xfrm rot="16200000">
            <a:off x="1238492" y="1921395"/>
            <a:ext cx="1944549" cy="3402957"/>
          </a:xfrm>
          <a:prstGeom prst="rect">
            <a:avLst/>
          </a:prstGeom>
        </p:spPr>
      </p:pic>
      <p:sp>
        <p:nvSpPr>
          <p:cNvPr id="6" name="2 İçerik Yer Tutucusu">
            <a:extLst>
              <a:ext uri="{FF2B5EF4-FFF2-40B4-BE49-F238E27FC236}">
                <a16:creationId xmlns:a16="http://schemas.microsoft.com/office/drawing/2014/main" id="{8D7138C1-E922-40B2-9BFC-663B52B67528}"/>
              </a:ext>
            </a:extLst>
          </p:cNvPr>
          <p:cNvSpPr>
            <a:spLocks noGrp="1" noChangeArrowheads="1"/>
          </p:cNvSpPr>
          <p:nvPr>
            <p:ph idx="1"/>
          </p:nvPr>
        </p:nvSpPr>
        <p:spPr>
          <a:xfrm>
            <a:off x="274638" y="1295400"/>
            <a:ext cx="8570912" cy="5202238"/>
          </a:xfrm>
        </p:spPr>
        <p:txBody>
          <a:bodyPr/>
          <a:lstStyle/>
          <a:p>
            <a:pPr marL="0" indent="0">
              <a:buNone/>
            </a:pPr>
            <a:r>
              <a:rPr lang="tr-TR" altLang="tr-TR" dirty="0"/>
              <a:t>UV </a:t>
            </a:r>
            <a:r>
              <a:rPr lang="tr-TR" altLang="tr-TR" dirty="0" err="1"/>
              <a:t>Exposure</a:t>
            </a:r>
            <a:endParaRPr lang="en-US" altLang="tr-TR" dirty="0"/>
          </a:p>
        </p:txBody>
      </p:sp>
    </p:spTree>
    <p:extLst>
      <p:ext uri="{BB962C8B-B14F-4D97-AF65-F5344CB8AC3E}">
        <p14:creationId xmlns:p14="http://schemas.microsoft.com/office/powerpoint/2010/main" val="369854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r>
              <a:rPr lang="tr-TR" altLang="tr-TR"/>
              <a:t> - II</a:t>
            </a:r>
            <a:endParaRPr lang="en-US" altLang="tr-TR"/>
          </a:p>
        </p:txBody>
      </p:sp>
      <p:sp>
        <p:nvSpPr>
          <p:cNvPr id="23555" name="2 İçerik Yer Tutucusu">
            <a:extLst>
              <a:ext uri="{FF2B5EF4-FFF2-40B4-BE49-F238E27FC236}">
                <a16:creationId xmlns:a16="http://schemas.microsoft.com/office/drawing/2014/main" id="{FA6D8EB9-7565-4508-8F66-D5466378D1FF}"/>
              </a:ext>
            </a:extLst>
          </p:cNvPr>
          <p:cNvSpPr>
            <a:spLocks noGrp="1" noChangeArrowheads="1"/>
          </p:cNvSpPr>
          <p:nvPr>
            <p:ph idx="1"/>
          </p:nvPr>
        </p:nvSpPr>
        <p:spPr/>
        <p:txBody>
          <a:bodyPr/>
          <a:lstStyle/>
          <a:p>
            <a:pPr marL="0" indent="0">
              <a:buNone/>
            </a:pPr>
            <a:r>
              <a:rPr lang="tr-TR" altLang="tr-TR" dirty="0" err="1"/>
              <a:t>Dissolving</a:t>
            </a:r>
            <a:r>
              <a:rPr lang="tr-TR" altLang="tr-TR" dirty="0"/>
              <a:t> </a:t>
            </a:r>
            <a:r>
              <a:rPr lang="tr-TR" altLang="tr-TR" dirty="0" err="1"/>
              <a:t>Photoresist</a:t>
            </a:r>
            <a:r>
              <a:rPr lang="tr-TR" altLang="tr-TR" dirty="0"/>
              <a:t> </a:t>
            </a:r>
            <a:r>
              <a:rPr lang="tr-TR" altLang="tr-TR" dirty="0" err="1"/>
              <a:t>Layer</a:t>
            </a:r>
            <a:endParaRPr lang="en-US" altLang="tr-TR" dirty="0"/>
          </a:p>
        </p:txBody>
      </p:sp>
      <p:pic>
        <p:nvPicPr>
          <p:cNvPr id="3" name="Picture 2">
            <a:extLst>
              <a:ext uri="{FF2B5EF4-FFF2-40B4-BE49-F238E27FC236}">
                <a16:creationId xmlns:a16="http://schemas.microsoft.com/office/drawing/2014/main" id="{3C65DAED-319A-4E5B-A3B0-BE4D43F08F2E}"/>
              </a:ext>
            </a:extLst>
          </p:cNvPr>
          <p:cNvPicPr>
            <a:picLocks noChangeAspect="1"/>
          </p:cNvPicPr>
          <p:nvPr/>
        </p:nvPicPr>
        <p:blipFill rotWithShape="1">
          <a:blip r:embed="rId3"/>
          <a:srcRect l="15247" r="15176"/>
          <a:stretch/>
        </p:blipFill>
        <p:spPr>
          <a:xfrm>
            <a:off x="233362" y="2324984"/>
            <a:ext cx="3887776" cy="3143070"/>
          </a:xfrm>
          <a:prstGeom prst="rect">
            <a:avLst/>
          </a:prstGeom>
        </p:spPr>
      </p:pic>
      <p:pic>
        <p:nvPicPr>
          <p:cNvPr id="5" name="Picture 4">
            <a:extLst>
              <a:ext uri="{FF2B5EF4-FFF2-40B4-BE49-F238E27FC236}">
                <a16:creationId xmlns:a16="http://schemas.microsoft.com/office/drawing/2014/main" id="{437C69F8-4E53-4AA5-BC3B-70E8F94353F6}"/>
              </a:ext>
            </a:extLst>
          </p:cNvPr>
          <p:cNvPicPr>
            <a:picLocks noChangeAspect="1"/>
          </p:cNvPicPr>
          <p:nvPr/>
        </p:nvPicPr>
        <p:blipFill rotWithShape="1">
          <a:blip r:embed="rId4"/>
          <a:srcRect l="14714" t="6103"/>
          <a:stretch/>
        </p:blipFill>
        <p:spPr>
          <a:xfrm>
            <a:off x="4443413" y="2426048"/>
            <a:ext cx="4443413" cy="2751754"/>
          </a:xfrm>
          <a:prstGeom prst="rect">
            <a:avLst/>
          </a:prstGeom>
        </p:spPr>
      </p:pic>
    </p:spTree>
    <p:extLst>
      <p:ext uri="{BB962C8B-B14F-4D97-AF65-F5344CB8AC3E}">
        <p14:creationId xmlns:p14="http://schemas.microsoft.com/office/powerpoint/2010/main" val="3025279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Başlık">
            <a:extLst>
              <a:ext uri="{FF2B5EF4-FFF2-40B4-BE49-F238E27FC236}">
                <a16:creationId xmlns:a16="http://schemas.microsoft.com/office/drawing/2014/main" id="{703F3083-4261-4A42-9ADF-4C865349CF1C}"/>
              </a:ext>
            </a:extLst>
          </p:cNvPr>
          <p:cNvSpPr>
            <a:spLocks noGrp="1" noChangeArrowheads="1"/>
          </p:cNvSpPr>
          <p:nvPr>
            <p:ph type="title"/>
          </p:nvPr>
        </p:nvSpPr>
        <p:spPr/>
        <p:txBody>
          <a:bodyPr/>
          <a:lstStyle/>
          <a:p>
            <a:r>
              <a:rPr lang="tr-TR" altLang="tr-TR"/>
              <a:t>INTRODUCTION</a:t>
            </a:r>
            <a:endParaRPr lang="en-US" altLang="tr-TR"/>
          </a:p>
        </p:txBody>
      </p:sp>
      <p:sp>
        <p:nvSpPr>
          <p:cNvPr id="19459" name="2 İçerik Yer Tutucusu">
            <a:extLst>
              <a:ext uri="{FF2B5EF4-FFF2-40B4-BE49-F238E27FC236}">
                <a16:creationId xmlns:a16="http://schemas.microsoft.com/office/drawing/2014/main" id="{E3035D2D-714A-440B-A807-20E99B8012BE}"/>
              </a:ext>
            </a:extLst>
          </p:cNvPr>
          <p:cNvSpPr>
            <a:spLocks noGrp="1" noChangeArrowheads="1"/>
          </p:cNvSpPr>
          <p:nvPr>
            <p:ph idx="1"/>
          </p:nvPr>
        </p:nvSpPr>
        <p:spPr>
          <a:xfrm>
            <a:off x="286544" y="1255059"/>
            <a:ext cx="8570912" cy="5202238"/>
          </a:xfrm>
        </p:spPr>
        <p:txBody>
          <a:bodyPr/>
          <a:lstStyle/>
          <a:p>
            <a:r>
              <a:rPr lang="tr-TR" altLang="tr-TR" sz="2800"/>
              <a:t>Microstrip Patch Antennas</a:t>
            </a:r>
          </a:p>
          <a:p>
            <a:r>
              <a:rPr lang="tr-TR" altLang="tr-TR" sz="2800"/>
              <a:t>Doppler Radars</a:t>
            </a:r>
          </a:p>
          <a:p>
            <a:r>
              <a:rPr lang="tr-TR" altLang="tr-TR" sz="2800"/>
              <a:t>Antenna Parameters</a:t>
            </a:r>
            <a:endParaRPr lang="en-US" altLang="tr-TR"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r>
              <a:rPr lang="tr-TR" altLang="tr-TR"/>
              <a:t> - III</a:t>
            </a:r>
            <a:endParaRPr lang="en-US" altLang="tr-TR"/>
          </a:p>
        </p:txBody>
      </p:sp>
      <p:sp>
        <p:nvSpPr>
          <p:cNvPr id="23555" name="2 İçerik Yer Tutucusu">
            <a:extLst>
              <a:ext uri="{FF2B5EF4-FFF2-40B4-BE49-F238E27FC236}">
                <a16:creationId xmlns:a16="http://schemas.microsoft.com/office/drawing/2014/main" id="{FA6D8EB9-7565-4508-8F66-D5466378D1FF}"/>
              </a:ext>
            </a:extLst>
          </p:cNvPr>
          <p:cNvSpPr>
            <a:spLocks noGrp="1" noChangeArrowheads="1"/>
          </p:cNvSpPr>
          <p:nvPr>
            <p:ph idx="1"/>
          </p:nvPr>
        </p:nvSpPr>
        <p:spPr/>
        <p:txBody>
          <a:bodyPr/>
          <a:lstStyle/>
          <a:p>
            <a:pPr marL="0" indent="0">
              <a:buNone/>
            </a:pPr>
            <a:r>
              <a:rPr lang="tr-TR" sz="2400" dirty="0" err="1">
                <a:effectLst/>
                <a:latin typeface="Arial" panose="020B0604020202020204" pitchFamily="34" charset="0"/>
                <a:ea typeface="MS Mincho" panose="02020609040205080304" pitchFamily="49" charset="-128"/>
              </a:rPr>
              <a:t>Etching</a:t>
            </a:r>
            <a:endParaRPr lang="en-US" altLang="tr-TR" dirty="0"/>
          </a:p>
        </p:txBody>
      </p:sp>
      <p:pic>
        <p:nvPicPr>
          <p:cNvPr id="6" name="Picture 2" descr="Amazon.com: Sodium Persulfate/Dry Powder / 5 Ounces / 98% Pure/Copper  Etchant : Industrial &amp;amp; Scientific">
            <a:extLst>
              <a:ext uri="{FF2B5EF4-FFF2-40B4-BE49-F238E27FC236}">
                <a16:creationId xmlns:a16="http://schemas.microsoft.com/office/drawing/2014/main" id="{35E8DAF8-4552-4FC2-9773-E9507D8E0E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33" r="25408"/>
          <a:stretch/>
        </p:blipFill>
        <p:spPr bwMode="auto">
          <a:xfrm>
            <a:off x="767334" y="1868181"/>
            <a:ext cx="19175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B6FEEB-1AEB-4F5E-9096-A3084A576698}"/>
              </a:ext>
            </a:extLst>
          </p:cNvPr>
          <p:cNvPicPr>
            <a:picLocks noChangeAspect="1"/>
          </p:cNvPicPr>
          <p:nvPr/>
        </p:nvPicPr>
        <p:blipFill rotWithShape="1">
          <a:blip r:embed="rId4"/>
          <a:srcRect l="19320" t="21308" r="11969" b="17932"/>
          <a:stretch/>
        </p:blipFill>
        <p:spPr>
          <a:xfrm rot="5400000">
            <a:off x="4693853" y="1410903"/>
            <a:ext cx="3228317" cy="5075077"/>
          </a:xfrm>
          <a:prstGeom prst="rect">
            <a:avLst/>
          </a:prstGeom>
        </p:spPr>
      </p:pic>
    </p:spTree>
    <p:extLst>
      <p:ext uri="{BB962C8B-B14F-4D97-AF65-F5344CB8AC3E}">
        <p14:creationId xmlns:p14="http://schemas.microsoft.com/office/powerpoint/2010/main" val="255979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r>
              <a:rPr lang="tr-TR" altLang="tr-TR"/>
              <a:t> - IV</a:t>
            </a:r>
            <a:endParaRPr lang="en-US" altLang="tr-TR"/>
          </a:p>
        </p:txBody>
      </p:sp>
      <p:sp>
        <p:nvSpPr>
          <p:cNvPr id="23555" name="2 İçerik Yer Tutucusu">
            <a:extLst>
              <a:ext uri="{FF2B5EF4-FFF2-40B4-BE49-F238E27FC236}">
                <a16:creationId xmlns:a16="http://schemas.microsoft.com/office/drawing/2014/main" id="{FA6D8EB9-7565-4508-8F66-D5466378D1FF}"/>
              </a:ext>
            </a:extLst>
          </p:cNvPr>
          <p:cNvSpPr>
            <a:spLocks noGrp="1" noChangeArrowheads="1"/>
          </p:cNvSpPr>
          <p:nvPr>
            <p:ph idx="1"/>
          </p:nvPr>
        </p:nvSpPr>
        <p:spPr/>
        <p:txBody>
          <a:bodyPr/>
          <a:lstStyle/>
          <a:p>
            <a:pPr marL="0" indent="0">
              <a:buNone/>
            </a:pPr>
            <a:r>
              <a:rPr lang="tr-TR" altLang="tr-TR" dirty="0" err="1"/>
              <a:t>Trimming</a:t>
            </a:r>
            <a:r>
              <a:rPr lang="tr-TR" altLang="tr-TR" dirty="0"/>
              <a:t> </a:t>
            </a:r>
            <a:r>
              <a:rPr lang="tr-TR" altLang="tr-TR" dirty="0" err="1"/>
              <a:t>off</a:t>
            </a:r>
            <a:endParaRPr lang="en-US" altLang="tr-TR" dirty="0"/>
          </a:p>
        </p:txBody>
      </p:sp>
      <p:pic>
        <p:nvPicPr>
          <p:cNvPr id="5" name="Picture 4">
            <a:extLst>
              <a:ext uri="{FF2B5EF4-FFF2-40B4-BE49-F238E27FC236}">
                <a16:creationId xmlns:a16="http://schemas.microsoft.com/office/drawing/2014/main" id="{40E667AE-E98C-42AB-B6B8-36A28E60A61E}"/>
              </a:ext>
            </a:extLst>
          </p:cNvPr>
          <p:cNvPicPr>
            <a:picLocks noChangeAspect="1"/>
          </p:cNvPicPr>
          <p:nvPr/>
        </p:nvPicPr>
        <p:blipFill rotWithShape="1">
          <a:blip r:embed="rId3"/>
          <a:srcRect l="17342" r="13750" b="21882"/>
          <a:stretch/>
        </p:blipFill>
        <p:spPr>
          <a:xfrm>
            <a:off x="1154509" y="1943515"/>
            <a:ext cx="6834982" cy="4358615"/>
          </a:xfrm>
          <a:prstGeom prst="rect">
            <a:avLst/>
          </a:prstGeom>
        </p:spPr>
      </p:pic>
    </p:spTree>
    <p:extLst>
      <p:ext uri="{BB962C8B-B14F-4D97-AF65-F5344CB8AC3E}">
        <p14:creationId xmlns:p14="http://schemas.microsoft.com/office/powerpoint/2010/main" val="122105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a:extLst>
              <a:ext uri="{FF2B5EF4-FFF2-40B4-BE49-F238E27FC236}">
                <a16:creationId xmlns:a16="http://schemas.microsoft.com/office/drawing/2014/main" id="{DB0CDF7D-6118-4686-93F1-5B4A40275C46}"/>
              </a:ext>
            </a:extLst>
          </p:cNvPr>
          <p:cNvSpPr>
            <a:spLocks noGrp="1" noChangeArrowheads="1"/>
          </p:cNvSpPr>
          <p:nvPr>
            <p:ph type="title"/>
          </p:nvPr>
        </p:nvSpPr>
        <p:spPr/>
        <p:txBody>
          <a:bodyPr/>
          <a:lstStyle/>
          <a:p>
            <a:r>
              <a:rPr lang="tr-TR" altLang="tr-TR" err="1"/>
              <a:t>Fabrication</a:t>
            </a:r>
            <a:r>
              <a:rPr lang="tr-TR" altLang="tr-TR"/>
              <a:t> </a:t>
            </a:r>
            <a:r>
              <a:rPr lang="tr-TR" altLang="tr-TR" err="1"/>
              <a:t>Cost</a:t>
            </a:r>
            <a:r>
              <a:rPr lang="tr-TR" altLang="tr-TR"/>
              <a:t> - V</a:t>
            </a:r>
            <a:endParaRPr lang="en-US" altLang="tr-TR"/>
          </a:p>
        </p:txBody>
      </p:sp>
      <p:pic>
        <p:nvPicPr>
          <p:cNvPr id="4" name="Content Placeholder 3">
            <a:extLst>
              <a:ext uri="{FF2B5EF4-FFF2-40B4-BE49-F238E27FC236}">
                <a16:creationId xmlns:a16="http://schemas.microsoft.com/office/drawing/2014/main" id="{6C836353-1EFF-4E9D-BFA9-7699A5AF27B9}"/>
              </a:ext>
            </a:extLst>
          </p:cNvPr>
          <p:cNvPicPr>
            <a:picLocks noGrp="1" noChangeAspect="1"/>
          </p:cNvPicPr>
          <p:nvPr>
            <p:ph idx="1"/>
          </p:nvPr>
        </p:nvPicPr>
        <p:blipFill>
          <a:blip r:embed="rId3"/>
          <a:stretch>
            <a:fillRect/>
          </a:stretch>
        </p:blipFill>
        <p:spPr>
          <a:xfrm rot="16200000">
            <a:off x="2333030" y="311348"/>
            <a:ext cx="4454128" cy="7918451"/>
          </a:xfrm>
          <a:prstGeom prst="rect">
            <a:avLst/>
          </a:prstGeom>
        </p:spPr>
      </p:pic>
      <p:sp>
        <p:nvSpPr>
          <p:cNvPr id="6" name="2 İçerik Yer Tutucusu">
            <a:extLst>
              <a:ext uri="{FF2B5EF4-FFF2-40B4-BE49-F238E27FC236}">
                <a16:creationId xmlns:a16="http://schemas.microsoft.com/office/drawing/2014/main" id="{E7429139-714A-48D4-BEAB-25B5FFA2A2C3}"/>
              </a:ext>
            </a:extLst>
          </p:cNvPr>
          <p:cNvSpPr txBox="1">
            <a:spLocks noChangeArrowheads="1"/>
          </p:cNvSpPr>
          <p:nvPr/>
        </p:nvSpPr>
        <p:spPr bwMode="auto">
          <a:xfrm>
            <a:off x="274638" y="1295400"/>
            <a:ext cx="8570912"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Tx/>
              <a:buSzPct val="90000"/>
              <a:buFont typeface="Wingdings 2" pitchFamily="18" charset="2"/>
              <a:buChar char="©"/>
              <a:defRPr kumimoji="1" sz="24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Tx/>
              <a:buSzPct val="70000"/>
              <a:buFont typeface="Wingdings" panose="05000000000000000000" pitchFamily="2" charset="2"/>
              <a:buChar char="u"/>
              <a:defRPr kumimoji="1" sz="20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Tx/>
              <a:buSzPct val="80000"/>
              <a:buFont typeface="Times New Roman" panose="02020603050405020304" pitchFamily="18" charset="0"/>
              <a:buChar char="»"/>
              <a:defRPr kumimoji="1" sz="24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ClrTx/>
              <a:buFont typeface="Book Antiqua" panose="02040602050305030304" pitchFamily="18" charset="0"/>
              <a:buChar char="−"/>
              <a:defRPr kumimoji="1" sz="16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ClrTx/>
              <a:buSzPct val="50000"/>
              <a:buFont typeface="Wingdings" panose="05000000000000000000" pitchFamily="2" charset="2"/>
              <a:buChar char="l"/>
              <a:defRPr kumimoji="1" sz="1400">
                <a:solidFill>
                  <a:schemeClr val="tx1"/>
                </a:solidFill>
                <a:latin typeface="Times New Roman" pitchFamily="18" charset="0"/>
                <a:ea typeface="+mn-ea"/>
                <a:cs typeface="Times New Roman" pitchFamily="18" charset="0"/>
              </a:defRPr>
            </a:lvl5pPr>
            <a:lvl6pPr marL="2514600" indent="-228600" algn="l" rtl="0" fontAlgn="base">
              <a:spcBef>
                <a:spcPct val="20000"/>
              </a:spcBef>
              <a:spcAft>
                <a:spcPct val="0"/>
              </a:spcAft>
              <a:buClr>
                <a:schemeClr val="accent2"/>
              </a:buClr>
              <a:buChar char="»"/>
              <a:defRPr kumimoji="1" sz="1000">
                <a:solidFill>
                  <a:schemeClr val="tx1"/>
                </a:solidFill>
                <a:latin typeface="+mn-lt"/>
                <a:ea typeface="+mn-ea"/>
              </a:defRPr>
            </a:lvl6pPr>
            <a:lvl7pPr marL="2971800" indent="-228600" algn="l" rtl="0" fontAlgn="base">
              <a:spcBef>
                <a:spcPct val="20000"/>
              </a:spcBef>
              <a:spcAft>
                <a:spcPct val="0"/>
              </a:spcAft>
              <a:buClr>
                <a:schemeClr val="accent2"/>
              </a:buClr>
              <a:buChar char="»"/>
              <a:defRPr kumimoji="1" sz="1000">
                <a:solidFill>
                  <a:schemeClr val="tx1"/>
                </a:solidFill>
                <a:latin typeface="+mn-lt"/>
                <a:ea typeface="+mn-ea"/>
              </a:defRPr>
            </a:lvl7pPr>
            <a:lvl8pPr marL="3429000" indent="-228600" algn="l" rtl="0" fontAlgn="base">
              <a:spcBef>
                <a:spcPct val="20000"/>
              </a:spcBef>
              <a:spcAft>
                <a:spcPct val="0"/>
              </a:spcAft>
              <a:buClr>
                <a:schemeClr val="accent2"/>
              </a:buClr>
              <a:buChar char="»"/>
              <a:defRPr kumimoji="1" sz="1000">
                <a:solidFill>
                  <a:schemeClr val="tx1"/>
                </a:solidFill>
                <a:latin typeface="+mn-lt"/>
                <a:ea typeface="+mn-ea"/>
              </a:defRPr>
            </a:lvl8pPr>
            <a:lvl9pPr marL="3886200" indent="-228600" algn="l" rtl="0" fontAlgn="base">
              <a:spcBef>
                <a:spcPct val="20000"/>
              </a:spcBef>
              <a:spcAft>
                <a:spcPct val="0"/>
              </a:spcAft>
              <a:buClr>
                <a:schemeClr val="accent2"/>
              </a:buClr>
              <a:buChar char="»"/>
              <a:defRPr kumimoji="1" sz="1000">
                <a:solidFill>
                  <a:schemeClr val="tx1"/>
                </a:solidFill>
                <a:latin typeface="+mn-lt"/>
                <a:ea typeface="+mn-ea"/>
              </a:defRPr>
            </a:lvl9pPr>
          </a:lstStyle>
          <a:p>
            <a:pPr marL="0" indent="0">
              <a:buFont typeface="Wingdings 2" pitchFamily="18" charset="2"/>
              <a:buNone/>
            </a:pPr>
            <a:r>
              <a:rPr lang="tr-TR" altLang="tr-TR" i="0" u="none" kern="0" dirty="0"/>
              <a:t>Final Product</a:t>
            </a:r>
            <a:endParaRPr lang="en-US" altLang="tr-TR" i="0" u="none" kern="0" dirty="0"/>
          </a:p>
        </p:txBody>
      </p:sp>
    </p:spTree>
    <p:extLst>
      <p:ext uri="{BB962C8B-B14F-4D97-AF65-F5344CB8AC3E}">
        <p14:creationId xmlns:p14="http://schemas.microsoft.com/office/powerpoint/2010/main" val="2784087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27A450F-899B-4AC2-996D-0176743A66C2}"/>
              </a:ext>
            </a:extLst>
          </p:cNvPr>
          <p:cNvSpPr>
            <a:spLocks noGrp="1" noChangeArrowheads="1"/>
          </p:cNvSpPr>
          <p:nvPr>
            <p:ph type="title"/>
          </p:nvPr>
        </p:nvSpPr>
        <p:spPr/>
        <p:txBody>
          <a:bodyPr/>
          <a:lstStyle/>
          <a:p>
            <a:r>
              <a:rPr lang="tr-TR" altLang="tr-TR"/>
              <a:t>Results</a:t>
            </a:r>
          </a:p>
        </p:txBody>
      </p:sp>
      <p:sp>
        <p:nvSpPr>
          <p:cNvPr id="24579" name="Content Placeholder 2">
            <a:extLst>
              <a:ext uri="{FF2B5EF4-FFF2-40B4-BE49-F238E27FC236}">
                <a16:creationId xmlns:a16="http://schemas.microsoft.com/office/drawing/2014/main" id="{26926806-1404-4A60-AF02-32F31A1C846A}"/>
              </a:ext>
            </a:extLst>
          </p:cNvPr>
          <p:cNvSpPr>
            <a:spLocks noGrp="1" noChangeArrowheads="1"/>
          </p:cNvSpPr>
          <p:nvPr>
            <p:ph idx="1"/>
          </p:nvPr>
        </p:nvSpPr>
        <p:spPr/>
        <p:txBody>
          <a:bodyPr/>
          <a:lstStyle/>
          <a:p>
            <a:r>
              <a:rPr lang="tr-TR" altLang="tr-TR"/>
              <a:t>Measurements</a:t>
            </a:r>
          </a:p>
          <a:p>
            <a:r>
              <a:rPr lang="tr-TR" altLang="tr-TR"/>
              <a:t>Comparing</a:t>
            </a:r>
          </a:p>
          <a:p>
            <a:endParaRPr lang="tr-TR" altLang="tr-TR"/>
          </a:p>
          <a:p>
            <a:endParaRPr lang="tr-TR" altLang="tr-T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Measurements - I</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a:t>Return Loss Measurement</a:t>
            </a:r>
          </a:p>
        </p:txBody>
      </p:sp>
      <p:pic>
        <p:nvPicPr>
          <p:cNvPr id="3" name="Picture 2">
            <a:extLst>
              <a:ext uri="{FF2B5EF4-FFF2-40B4-BE49-F238E27FC236}">
                <a16:creationId xmlns:a16="http://schemas.microsoft.com/office/drawing/2014/main" id="{FA975B9E-E8DE-4C2B-A062-69AE0A48F495}"/>
              </a:ext>
            </a:extLst>
          </p:cNvPr>
          <p:cNvPicPr>
            <a:picLocks noChangeAspect="1"/>
          </p:cNvPicPr>
          <p:nvPr/>
        </p:nvPicPr>
        <p:blipFill>
          <a:blip r:embed="rId3"/>
          <a:stretch>
            <a:fillRect/>
          </a:stretch>
        </p:blipFill>
        <p:spPr>
          <a:xfrm>
            <a:off x="893618" y="1827429"/>
            <a:ext cx="7356764" cy="41381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Measurements - II</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a:t>Radiation Pattern Measurement</a:t>
            </a:r>
          </a:p>
        </p:txBody>
      </p:sp>
      <p:pic>
        <p:nvPicPr>
          <p:cNvPr id="3" name="Picture 2">
            <a:extLst>
              <a:ext uri="{FF2B5EF4-FFF2-40B4-BE49-F238E27FC236}">
                <a16:creationId xmlns:a16="http://schemas.microsoft.com/office/drawing/2014/main" id="{25C180AA-F0B4-486C-A539-22CB2CFC24C7}"/>
              </a:ext>
            </a:extLst>
          </p:cNvPr>
          <p:cNvPicPr>
            <a:picLocks noChangeAspect="1"/>
          </p:cNvPicPr>
          <p:nvPr/>
        </p:nvPicPr>
        <p:blipFill rotWithShape="1">
          <a:blip r:embed="rId3"/>
          <a:srcRect l="27229" r="22490"/>
          <a:stretch/>
        </p:blipFill>
        <p:spPr>
          <a:xfrm>
            <a:off x="469828" y="2001979"/>
            <a:ext cx="3835207" cy="4290431"/>
          </a:xfrm>
          <a:prstGeom prst="rect">
            <a:avLst/>
          </a:prstGeom>
        </p:spPr>
      </p:pic>
      <p:pic>
        <p:nvPicPr>
          <p:cNvPr id="5" name="Picture 4">
            <a:extLst>
              <a:ext uri="{FF2B5EF4-FFF2-40B4-BE49-F238E27FC236}">
                <a16:creationId xmlns:a16="http://schemas.microsoft.com/office/drawing/2014/main" id="{0284C043-8A48-4133-804A-1FC58E18074D}"/>
              </a:ext>
            </a:extLst>
          </p:cNvPr>
          <p:cNvPicPr>
            <a:picLocks noChangeAspect="1"/>
          </p:cNvPicPr>
          <p:nvPr/>
        </p:nvPicPr>
        <p:blipFill rotWithShape="1">
          <a:blip r:embed="rId4"/>
          <a:srcRect l="10909" r="32121"/>
          <a:stretch/>
        </p:blipFill>
        <p:spPr>
          <a:xfrm>
            <a:off x="4500225" y="2001980"/>
            <a:ext cx="4345325" cy="4290431"/>
          </a:xfrm>
          <a:prstGeom prst="rect">
            <a:avLst/>
          </a:prstGeom>
        </p:spPr>
      </p:pic>
    </p:spTree>
    <p:extLst>
      <p:ext uri="{BB962C8B-B14F-4D97-AF65-F5344CB8AC3E}">
        <p14:creationId xmlns:p14="http://schemas.microsoft.com/office/powerpoint/2010/main" val="2181957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Measurements - III</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a:t>Radiation Pattern Measurement</a:t>
            </a:r>
          </a:p>
        </p:txBody>
      </p:sp>
      <p:pic>
        <p:nvPicPr>
          <p:cNvPr id="4" name="Picture 3">
            <a:extLst>
              <a:ext uri="{FF2B5EF4-FFF2-40B4-BE49-F238E27FC236}">
                <a16:creationId xmlns:a16="http://schemas.microsoft.com/office/drawing/2014/main" id="{69A44386-C735-469D-9F1A-82541F373A8B}"/>
              </a:ext>
            </a:extLst>
          </p:cNvPr>
          <p:cNvPicPr>
            <a:picLocks noChangeAspect="1"/>
          </p:cNvPicPr>
          <p:nvPr/>
        </p:nvPicPr>
        <p:blipFill>
          <a:blip r:embed="rId3"/>
          <a:stretch>
            <a:fillRect/>
          </a:stretch>
        </p:blipFill>
        <p:spPr>
          <a:xfrm>
            <a:off x="706582" y="1840922"/>
            <a:ext cx="7730836" cy="4348595"/>
          </a:xfrm>
          <a:prstGeom prst="rect">
            <a:avLst/>
          </a:prstGeom>
        </p:spPr>
      </p:pic>
    </p:spTree>
    <p:extLst>
      <p:ext uri="{BB962C8B-B14F-4D97-AF65-F5344CB8AC3E}">
        <p14:creationId xmlns:p14="http://schemas.microsoft.com/office/powerpoint/2010/main" val="426921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Measurements - IV</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a:t>Radiation</a:t>
            </a:r>
            <a:r>
              <a:rPr lang="tr-TR" altLang="tr-TR" dirty="0"/>
              <a:t> </a:t>
            </a:r>
            <a:r>
              <a:rPr lang="tr-TR" altLang="tr-TR"/>
              <a:t>Pattern</a:t>
            </a:r>
            <a:r>
              <a:rPr lang="tr-TR" altLang="tr-TR" dirty="0"/>
              <a:t> </a:t>
            </a:r>
            <a:r>
              <a:rPr lang="tr-TR" altLang="tr-TR"/>
              <a:t>Measurement</a:t>
            </a:r>
          </a:p>
        </p:txBody>
      </p:sp>
      <p:pic>
        <p:nvPicPr>
          <p:cNvPr id="3" name="Picture 2">
            <a:extLst>
              <a:ext uri="{FF2B5EF4-FFF2-40B4-BE49-F238E27FC236}">
                <a16:creationId xmlns:a16="http://schemas.microsoft.com/office/drawing/2014/main" id="{BBA30DD5-9D43-4C7B-80D2-93DCC110EC1B}"/>
              </a:ext>
            </a:extLst>
          </p:cNvPr>
          <p:cNvPicPr>
            <a:picLocks noChangeAspect="1"/>
          </p:cNvPicPr>
          <p:nvPr/>
        </p:nvPicPr>
        <p:blipFill rotWithShape="1">
          <a:blip r:embed="rId3"/>
          <a:srcRect l="-878" t="48161" r="878" b="988"/>
          <a:stretch/>
        </p:blipFill>
        <p:spPr>
          <a:xfrm>
            <a:off x="2237096" y="1977621"/>
            <a:ext cx="4669808" cy="4221617"/>
          </a:xfrm>
          <a:prstGeom prst="rect">
            <a:avLst/>
          </a:prstGeom>
        </p:spPr>
      </p:pic>
    </p:spTree>
    <p:extLst>
      <p:ext uri="{BB962C8B-B14F-4D97-AF65-F5344CB8AC3E}">
        <p14:creationId xmlns:p14="http://schemas.microsoft.com/office/powerpoint/2010/main" val="170424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Comparison - I</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dirty="0"/>
              <a:t>Return </a:t>
            </a:r>
            <a:r>
              <a:rPr lang="tr-TR" altLang="tr-TR"/>
              <a:t>Loss</a:t>
            </a:r>
            <a:r>
              <a:rPr lang="tr-TR" altLang="tr-TR" dirty="0"/>
              <a:t> </a:t>
            </a:r>
            <a:r>
              <a:rPr lang="tr-TR" altLang="tr-TR"/>
              <a:t>Comparing</a:t>
            </a:r>
          </a:p>
        </p:txBody>
      </p:sp>
      <p:pic>
        <p:nvPicPr>
          <p:cNvPr id="6" name="Picture 5">
            <a:extLst>
              <a:ext uri="{FF2B5EF4-FFF2-40B4-BE49-F238E27FC236}">
                <a16:creationId xmlns:a16="http://schemas.microsoft.com/office/drawing/2014/main" id="{DEAF155D-6EA9-4F24-AA56-E74DAE07F14D}"/>
              </a:ext>
            </a:extLst>
          </p:cNvPr>
          <p:cNvPicPr>
            <a:picLocks noChangeAspect="1"/>
          </p:cNvPicPr>
          <p:nvPr/>
        </p:nvPicPr>
        <p:blipFill>
          <a:blip r:embed="rId3"/>
          <a:stretch>
            <a:fillRect/>
          </a:stretch>
        </p:blipFill>
        <p:spPr>
          <a:xfrm>
            <a:off x="422914" y="1960615"/>
            <a:ext cx="8274359" cy="4338584"/>
          </a:xfrm>
          <a:prstGeom prst="rect">
            <a:avLst/>
          </a:prstGeom>
        </p:spPr>
      </p:pic>
    </p:spTree>
    <p:extLst>
      <p:ext uri="{BB962C8B-B14F-4D97-AF65-F5344CB8AC3E}">
        <p14:creationId xmlns:p14="http://schemas.microsoft.com/office/powerpoint/2010/main" val="1542164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C62CA71-CCF9-4E0C-AB95-AD7272831E81}"/>
              </a:ext>
            </a:extLst>
          </p:cNvPr>
          <p:cNvSpPr>
            <a:spLocks noGrp="1" noChangeArrowheads="1"/>
          </p:cNvSpPr>
          <p:nvPr>
            <p:ph type="title"/>
          </p:nvPr>
        </p:nvSpPr>
        <p:spPr/>
        <p:txBody>
          <a:bodyPr/>
          <a:lstStyle/>
          <a:p>
            <a:r>
              <a:rPr lang="tr-TR" altLang="tr-TR"/>
              <a:t>Comparison - II</a:t>
            </a:r>
          </a:p>
        </p:txBody>
      </p:sp>
      <p:sp>
        <p:nvSpPr>
          <p:cNvPr id="25603" name="Content Placeholder 2">
            <a:extLst>
              <a:ext uri="{FF2B5EF4-FFF2-40B4-BE49-F238E27FC236}">
                <a16:creationId xmlns:a16="http://schemas.microsoft.com/office/drawing/2014/main" id="{614B1595-7CCE-43A2-BD2C-8995F6F0DC14}"/>
              </a:ext>
            </a:extLst>
          </p:cNvPr>
          <p:cNvSpPr>
            <a:spLocks noGrp="1" noChangeArrowheads="1"/>
          </p:cNvSpPr>
          <p:nvPr>
            <p:ph idx="1"/>
          </p:nvPr>
        </p:nvSpPr>
        <p:spPr/>
        <p:txBody>
          <a:bodyPr/>
          <a:lstStyle/>
          <a:p>
            <a:r>
              <a:rPr lang="tr-TR" altLang="tr-TR"/>
              <a:t>Radiation Pattern Comparing</a:t>
            </a:r>
          </a:p>
        </p:txBody>
      </p:sp>
      <p:pic>
        <p:nvPicPr>
          <p:cNvPr id="3" name="Picture 2">
            <a:extLst>
              <a:ext uri="{FF2B5EF4-FFF2-40B4-BE49-F238E27FC236}">
                <a16:creationId xmlns:a16="http://schemas.microsoft.com/office/drawing/2014/main" id="{F5D1D1AD-1163-473E-86B7-77C81E6A55A0}"/>
              </a:ext>
            </a:extLst>
          </p:cNvPr>
          <p:cNvPicPr>
            <a:picLocks noChangeAspect="1"/>
          </p:cNvPicPr>
          <p:nvPr/>
        </p:nvPicPr>
        <p:blipFill>
          <a:blip r:embed="rId3"/>
          <a:stretch>
            <a:fillRect/>
          </a:stretch>
        </p:blipFill>
        <p:spPr>
          <a:xfrm>
            <a:off x="400868" y="1993352"/>
            <a:ext cx="8318452" cy="4339713"/>
          </a:xfrm>
          <a:prstGeom prst="rect">
            <a:avLst/>
          </a:prstGeom>
        </p:spPr>
      </p:pic>
    </p:spTree>
    <p:extLst>
      <p:ext uri="{BB962C8B-B14F-4D97-AF65-F5344CB8AC3E}">
        <p14:creationId xmlns:p14="http://schemas.microsoft.com/office/powerpoint/2010/main" val="351389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B1812948-5ABF-43B2-999A-C5B6C226793B}"/>
              </a:ext>
            </a:extLst>
          </p:cNvPr>
          <p:cNvSpPr>
            <a:spLocks noGrp="1" noChangeArrowheads="1"/>
          </p:cNvSpPr>
          <p:nvPr>
            <p:ph type="title"/>
          </p:nvPr>
        </p:nvSpPr>
        <p:spPr>
          <a:xfrm>
            <a:off x="992188" y="228600"/>
            <a:ext cx="7918450" cy="609600"/>
          </a:xfrm>
        </p:spPr>
        <p:txBody>
          <a:bodyPr wrap="square" anchor="ctr">
            <a:normAutofit/>
          </a:bodyPr>
          <a:lstStyle/>
          <a:p>
            <a:r>
              <a:rPr lang="tr-TR" altLang="tr-TR" err="1"/>
              <a:t>Microstrip</a:t>
            </a:r>
            <a:r>
              <a:rPr lang="tr-TR" altLang="tr-TR"/>
              <a:t> </a:t>
            </a:r>
            <a:r>
              <a:rPr lang="tr-TR" altLang="tr-TR" err="1"/>
              <a:t>Patch</a:t>
            </a:r>
            <a:r>
              <a:rPr lang="tr-TR" altLang="tr-TR"/>
              <a:t> </a:t>
            </a:r>
            <a:r>
              <a:rPr lang="tr-TR" altLang="tr-TR" err="1"/>
              <a:t>Antennas</a:t>
            </a:r>
            <a:endParaRPr lang="tr-TR" altLang="tr-TR"/>
          </a:p>
        </p:txBody>
      </p:sp>
      <p:sp>
        <p:nvSpPr>
          <p:cNvPr id="72" name="Content Placeholder 2">
            <a:extLst>
              <a:ext uri="{FF2B5EF4-FFF2-40B4-BE49-F238E27FC236}">
                <a16:creationId xmlns:a16="http://schemas.microsoft.com/office/drawing/2014/main" id="{6C123965-25C8-42D9-BD14-8E925AFC7A35}"/>
              </a:ext>
            </a:extLst>
          </p:cNvPr>
          <p:cNvSpPr>
            <a:spLocks noGrp="1"/>
          </p:cNvSpPr>
          <p:nvPr>
            <p:ph sz="half" idx="1"/>
          </p:nvPr>
        </p:nvSpPr>
        <p:spPr>
          <a:xfrm>
            <a:off x="307975" y="1295400"/>
            <a:ext cx="4208463" cy="5202238"/>
          </a:xfrm>
        </p:spPr>
        <p:txBody>
          <a:bodyPr/>
          <a:lstStyle/>
          <a:p>
            <a:r>
              <a:rPr lang="tr-TR" dirty="0" err="1"/>
              <a:t>Antenna</a:t>
            </a:r>
            <a:r>
              <a:rPr lang="tr-TR" dirty="0"/>
              <a:t> Applications</a:t>
            </a:r>
          </a:p>
          <a:p>
            <a:r>
              <a:rPr lang="tr-TR" dirty="0" err="1"/>
              <a:t>Antenna</a:t>
            </a:r>
            <a:r>
              <a:rPr lang="tr-TR" dirty="0"/>
              <a:t> </a:t>
            </a:r>
            <a:r>
              <a:rPr lang="tr-TR" dirty="0" err="1"/>
              <a:t>Types</a:t>
            </a:r>
            <a:endParaRPr lang="tr-TR" dirty="0"/>
          </a:p>
          <a:p>
            <a:r>
              <a:rPr lang="tr-TR" dirty="0" err="1"/>
              <a:t>Printed</a:t>
            </a:r>
            <a:r>
              <a:rPr lang="tr-TR" dirty="0"/>
              <a:t> </a:t>
            </a:r>
            <a:r>
              <a:rPr lang="tr-TR" dirty="0" err="1"/>
              <a:t>Antennas</a:t>
            </a:r>
            <a:endParaRPr lang="en-US" dirty="0"/>
          </a:p>
        </p:txBody>
      </p:sp>
      <p:pic>
        <p:nvPicPr>
          <p:cNvPr id="4" name="Resim 1" descr="Diagram, engineering drawing&#10;&#10;Description automatically generated">
            <a:extLst>
              <a:ext uri="{FF2B5EF4-FFF2-40B4-BE49-F238E27FC236}">
                <a16:creationId xmlns:a16="http://schemas.microsoft.com/office/drawing/2014/main" id="{12EB32B6-FC55-4300-A74E-579F46FC9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838" y="1874806"/>
            <a:ext cx="4210050" cy="404342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Başlık">
            <a:extLst>
              <a:ext uri="{FF2B5EF4-FFF2-40B4-BE49-F238E27FC236}">
                <a16:creationId xmlns:a16="http://schemas.microsoft.com/office/drawing/2014/main" id="{A45132E5-3A20-43D0-AD9A-9BC03158E400}"/>
              </a:ext>
            </a:extLst>
          </p:cNvPr>
          <p:cNvSpPr>
            <a:spLocks noGrp="1" noChangeArrowheads="1"/>
          </p:cNvSpPr>
          <p:nvPr>
            <p:ph type="title"/>
          </p:nvPr>
        </p:nvSpPr>
        <p:spPr/>
        <p:txBody>
          <a:bodyPr/>
          <a:lstStyle/>
          <a:p>
            <a:r>
              <a:rPr lang="tr-TR" altLang="tr-TR"/>
              <a:t>CONCLUSION</a:t>
            </a:r>
            <a:endParaRPr lang="en-US" altLang="tr-TR"/>
          </a:p>
        </p:txBody>
      </p:sp>
      <p:sp>
        <p:nvSpPr>
          <p:cNvPr id="26627" name="2 İçerik Yer Tutucusu">
            <a:extLst>
              <a:ext uri="{FF2B5EF4-FFF2-40B4-BE49-F238E27FC236}">
                <a16:creationId xmlns:a16="http://schemas.microsoft.com/office/drawing/2014/main" id="{D4918FA0-6CB0-4D1A-9329-DC5A31581A47}"/>
              </a:ext>
            </a:extLst>
          </p:cNvPr>
          <p:cNvSpPr>
            <a:spLocks noGrp="1" noChangeArrowheads="1"/>
          </p:cNvSpPr>
          <p:nvPr>
            <p:ph idx="1"/>
          </p:nvPr>
        </p:nvSpPr>
        <p:spPr/>
        <p:txBody>
          <a:bodyPr/>
          <a:lstStyle/>
          <a:p>
            <a:r>
              <a:rPr lang="tr-TR" altLang="tr-TR" sz="3200" dirty="0" err="1"/>
              <a:t>Problems</a:t>
            </a:r>
            <a:endParaRPr lang="tr-TR" altLang="tr-TR" sz="3200" dirty="0"/>
          </a:p>
          <a:p>
            <a:r>
              <a:rPr lang="tr-TR" altLang="tr-TR" sz="3200" dirty="0" err="1"/>
              <a:t>Simulation</a:t>
            </a:r>
            <a:r>
              <a:rPr lang="tr-TR" altLang="tr-TR" sz="3200" dirty="0"/>
              <a:t> </a:t>
            </a:r>
            <a:r>
              <a:rPr lang="tr-TR" altLang="tr-TR" sz="3200" dirty="0" err="1"/>
              <a:t>and</a:t>
            </a:r>
            <a:r>
              <a:rPr lang="tr-TR" altLang="tr-TR" sz="3200" dirty="0"/>
              <a:t> </a:t>
            </a:r>
            <a:r>
              <a:rPr lang="tr-TR" altLang="tr-TR" sz="3200" dirty="0" err="1"/>
              <a:t>Calculations</a:t>
            </a:r>
            <a:endParaRPr lang="tr-TR" altLang="tr-TR" sz="3200" dirty="0"/>
          </a:p>
          <a:p>
            <a:r>
              <a:rPr lang="tr-TR" altLang="tr-TR" sz="3200" dirty="0" err="1"/>
              <a:t>Simulation</a:t>
            </a:r>
            <a:r>
              <a:rPr lang="tr-TR" altLang="tr-TR" sz="3200" dirty="0"/>
              <a:t> </a:t>
            </a:r>
            <a:r>
              <a:rPr lang="tr-TR" altLang="tr-TR" sz="3200" dirty="0" err="1"/>
              <a:t>and</a:t>
            </a:r>
            <a:r>
              <a:rPr lang="tr-TR" altLang="tr-TR" sz="3200" dirty="0"/>
              <a:t> </a:t>
            </a:r>
            <a:r>
              <a:rPr lang="tr-TR" altLang="tr-TR" sz="3200" dirty="0" err="1"/>
              <a:t>Results</a:t>
            </a:r>
            <a:endParaRPr lang="tr-TR" altLang="tr-TR" sz="3200" dirty="0"/>
          </a:p>
          <a:p>
            <a:r>
              <a:rPr lang="tr-TR" sz="3200" dirty="0">
                <a:effectLst/>
                <a:ea typeface="MS Mincho" panose="02020609040205080304" pitchFamily="49" charset="-128"/>
              </a:rPr>
              <a:t>A</a:t>
            </a:r>
            <a:r>
              <a:rPr lang="en-US" sz="3200" dirty="0" err="1">
                <a:effectLst/>
                <a:ea typeface="MS Mincho" panose="02020609040205080304" pitchFamily="49" charset="-128"/>
              </a:rPr>
              <a:t>nechoic</a:t>
            </a:r>
            <a:r>
              <a:rPr lang="en-US" sz="3200" dirty="0">
                <a:effectLst/>
                <a:ea typeface="MS Mincho" panose="02020609040205080304" pitchFamily="49" charset="-128"/>
              </a:rPr>
              <a:t> </a:t>
            </a:r>
            <a:r>
              <a:rPr lang="tr-TR" sz="3200" dirty="0">
                <a:effectLst/>
                <a:ea typeface="MS Mincho" panose="02020609040205080304" pitchFamily="49" charset="-128"/>
              </a:rPr>
              <a:t>C</a:t>
            </a:r>
            <a:r>
              <a:rPr lang="en-US" sz="3200" dirty="0" err="1">
                <a:effectLst/>
                <a:ea typeface="MS Mincho" panose="02020609040205080304" pitchFamily="49" charset="-128"/>
              </a:rPr>
              <a:t>hamber</a:t>
            </a:r>
            <a:r>
              <a:rPr lang="en-US" sz="3200" dirty="0">
                <a:effectLst/>
                <a:ea typeface="MS Mincho" panose="02020609040205080304" pitchFamily="49" charset="-128"/>
              </a:rPr>
              <a:t> </a:t>
            </a:r>
            <a:endParaRPr lang="tr-TR" sz="3200" dirty="0">
              <a:effectLst/>
              <a:ea typeface="MS Mincho" panose="02020609040205080304" pitchFamily="49" charset="-128"/>
            </a:endParaRPr>
          </a:p>
          <a:p>
            <a:r>
              <a:rPr lang="tr-TR" altLang="tr-TR" sz="3200" dirty="0" err="1">
                <a:ea typeface="MS Mincho" panose="02020609040205080304" pitchFamily="49" charset="-128"/>
              </a:rPr>
              <a:t>Future</a:t>
            </a:r>
            <a:r>
              <a:rPr lang="tr-TR" altLang="tr-TR" sz="3200" dirty="0">
                <a:ea typeface="MS Mincho" panose="02020609040205080304" pitchFamily="49" charset="-128"/>
              </a:rPr>
              <a:t> Radar Project</a:t>
            </a:r>
            <a:endParaRPr lang="tr-TR" altLang="tr-TR" sz="3200" dirty="0"/>
          </a:p>
          <a:p>
            <a:endParaRPr lang="en-US" altLang="tr-TR" dirty="0">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Başlık">
            <a:extLst>
              <a:ext uri="{FF2B5EF4-FFF2-40B4-BE49-F238E27FC236}">
                <a16:creationId xmlns:a16="http://schemas.microsoft.com/office/drawing/2014/main" id="{78F52997-9B67-43DD-A56D-9631AA801835}"/>
              </a:ext>
            </a:extLst>
          </p:cNvPr>
          <p:cNvSpPr>
            <a:spLocks noGrp="1" noChangeArrowheads="1"/>
          </p:cNvSpPr>
          <p:nvPr>
            <p:ph type="title"/>
          </p:nvPr>
        </p:nvSpPr>
        <p:spPr/>
        <p:txBody>
          <a:bodyPr/>
          <a:lstStyle/>
          <a:p>
            <a:r>
              <a:rPr lang="tr-TR" altLang="tr-TR"/>
              <a:t>REFERENCES</a:t>
            </a:r>
            <a:endParaRPr lang="en-US" altLang="tr-TR"/>
          </a:p>
        </p:txBody>
      </p:sp>
      <p:sp>
        <p:nvSpPr>
          <p:cNvPr id="27651" name="2 İçerik Yer Tutucusu">
            <a:extLst>
              <a:ext uri="{FF2B5EF4-FFF2-40B4-BE49-F238E27FC236}">
                <a16:creationId xmlns:a16="http://schemas.microsoft.com/office/drawing/2014/main" id="{286F0412-ACCC-4194-80DB-1725C4A7226D}"/>
              </a:ext>
            </a:extLst>
          </p:cNvPr>
          <p:cNvSpPr>
            <a:spLocks noGrp="1" noChangeArrowheads="1"/>
          </p:cNvSpPr>
          <p:nvPr>
            <p:ph idx="1"/>
          </p:nvPr>
        </p:nvSpPr>
        <p:spPr/>
        <p:txBody>
          <a:bodyPr/>
          <a:lstStyle/>
          <a:p>
            <a:pPr>
              <a:buFont typeface="Wingdings 2" pitchFamily="18" charset="2"/>
              <a:buNone/>
              <a:tabLst>
                <a:tab pos="282575" algn="l"/>
              </a:tabLst>
            </a:pPr>
            <a:r>
              <a:rPr lang="en-US" altLang="tr-TR" sz="1800" dirty="0"/>
              <a:t>[1] A. </a:t>
            </a:r>
            <a:r>
              <a:rPr lang="en-US" altLang="tr-TR" sz="1800" dirty="0" err="1"/>
              <a:t>Karatay</a:t>
            </a:r>
            <a:r>
              <a:rPr lang="en-US" altLang="tr-TR" sz="1800" dirty="0"/>
              <a:t>, D. </a:t>
            </a:r>
            <a:r>
              <a:rPr lang="en-US" altLang="tr-TR" sz="1800" dirty="0" err="1"/>
              <a:t>Orcan</a:t>
            </a:r>
            <a:r>
              <a:rPr lang="en-US" altLang="tr-TR" sz="1800" dirty="0"/>
              <a:t>, C. </a:t>
            </a:r>
            <a:r>
              <a:rPr lang="en-US" altLang="tr-TR" sz="1800" dirty="0" err="1"/>
              <a:t>Özkal</a:t>
            </a:r>
            <a:r>
              <a:rPr lang="en-US" altLang="tr-TR" sz="1800" dirty="0"/>
              <a:t>, and F. </a:t>
            </a:r>
            <a:r>
              <a:rPr lang="en-US" altLang="tr-TR" sz="1800" dirty="0" err="1"/>
              <a:t>Yaman</a:t>
            </a:r>
            <a:r>
              <a:rPr lang="en-US" altLang="tr-TR" sz="1800" dirty="0"/>
              <a:t>, “Implementation and experimental</a:t>
            </a:r>
          </a:p>
          <a:p>
            <a:pPr>
              <a:buFont typeface="Wingdings 2" pitchFamily="18" charset="2"/>
              <a:buNone/>
              <a:tabLst>
                <a:tab pos="282575" algn="l"/>
              </a:tabLst>
            </a:pPr>
            <a:r>
              <a:rPr lang="tr-TR" altLang="tr-TR" sz="1800" dirty="0"/>
              <a:t>	</a:t>
            </a:r>
            <a:r>
              <a:rPr lang="en-US" altLang="tr-TR" sz="1800" dirty="0"/>
              <a:t>verifications of microstrip antennas for angular scanning of a Doppler radar,” AEU -</a:t>
            </a:r>
          </a:p>
          <a:p>
            <a:pPr>
              <a:buFont typeface="Wingdings 2" pitchFamily="18" charset="2"/>
              <a:buNone/>
              <a:tabLst>
                <a:tab pos="282575" algn="l"/>
              </a:tabLst>
            </a:pPr>
            <a:r>
              <a:rPr lang="tr-TR" altLang="tr-TR" sz="1800" dirty="0"/>
              <a:t>	</a:t>
            </a:r>
            <a:r>
              <a:rPr lang="en-US" altLang="tr-TR" sz="1800" dirty="0"/>
              <a:t>International Journal of Electronics and Communications, vol. 101, pp. 76–84, 2019.</a:t>
            </a:r>
          </a:p>
          <a:p>
            <a:pPr>
              <a:buFont typeface="Wingdings 2" pitchFamily="18" charset="2"/>
              <a:buNone/>
              <a:tabLst>
                <a:tab pos="282575" algn="l"/>
              </a:tabLst>
            </a:pPr>
            <a:r>
              <a:rPr lang="en-US" altLang="tr-TR" sz="1800" dirty="0"/>
              <a:t>[2] D. M. </a:t>
            </a:r>
            <a:r>
              <a:rPr lang="en-US" altLang="tr-TR" sz="1800" dirty="0" err="1"/>
              <a:t>Pozar</a:t>
            </a:r>
            <a:r>
              <a:rPr lang="en-US" altLang="tr-TR" sz="1800" dirty="0"/>
              <a:t> and D. H. </a:t>
            </a:r>
            <a:r>
              <a:rPr lang="en-US" altLang="tr-TR" sz="1800" dirty="0" err="1"/>
              <a:t>Schaubert</a:t>
            </a:r>
            <a:r>
              <a:rPr lang="en-US" altLang="tr-TR" sz="1800" dirty="0"/>
              <a:t>, “basic microstrip antenna elements and feeding</a:t>
            </a:r>
          </a:p>
          <a:p>
            <a:pPr>
              <a:buFont typeface="Wingdings 2" pitchFamily="18" charset="2"/>
              <a:buNone/>
              <a:tabLst>
                <a:tab pos="282575" algn="l"/>
              </a:tabLst>
            </a:pPr>
            <a:r>
              <a:rPr lang="tr-TR" altLang="tr-TR" sz="1800" dirty="0"/>
              <a:t>	</a:t>
            </a:r>
            <a:r>
              <a:rPr lang="en-US" altLang="tr-TR" sz="1800" dirty="0"/>
              <a:t>techniques,” in Microstrip antennas: The analysis and design of microstrip antennas and</a:t>
            </a:r>
          </a:p>
          <a:p>
            <a:pPr>
              <a:buFont typeface="Wingdings 2" pitchFamily="18" charset="2"/>
              <a:buNone/>
              <a:tabLst>
                <a:tab pos="282575" algn="l"/>
              </a:tabLst>
            </a:pPr>
            <a:r>
              <a:rPr lang="tr-TR" altLang="tr-TR" sz="1800" dirty="0"/>
              <a:t>	</a:t>
            </a:r>
            <a:r>
              <a:rPr lang="en-US" altLang="tr-TR" sz="1800" dirty="0"/>
              <a:t>arrays, New York: Institute of Electrical and Electronics Engineers, 1995, pp. 60–90.</a:t>
            </a:r>
          </a:p>
          <a:p>
            <a:pPr>
              <a:buFont typeface="Wingdings 2" pitchFamily="18" charset="2"/>
              <a:buNone/>
              <a:tabLst>
                <a:tab pos="282575" algn="l"/>
              </a:tabLst>
            </a:pPr>
            <a:r>
              <a:rPr lang="en-US" altLang="tr-TR" sz="1800" dirty="0"/>
              <a:t>[3] A. Pandey, Practical Microstrip and printed antenna design. London, Boston: Artech</a:t>
            </a:r>
            <a:r>
              <a:rPr lang="tr-TR" altLang="tr-TR" sz="1800" dirty="0"/>
              <a:t> </a:t>
            </a:r>
            <a:r>
              <a:rPr lang="en-US" altLang="tr-TR" sz="1800" dirty="0"/>
              <a:t>House, 2019.</a:t>
            </a:r>
          </a:p>
          <a:p>
            <a:pPr>
              <a:buFont typeface="Wingdings 2" pitchFamily="18" charset="2"/>
              <a:buNone/>
              <a:tabLst>
                <a:tab pos="282575" algn="l"/>
              </a:tabLst>
            </a:pPr>
            <a:r>
              <a:rPr lang="en-US" altLang="tr-TR" sz="1800" dirty="0"/>
              <a:t>[4] C. A. </a:t>
            </a:r>
            <a:r>
              <a:rPr lang="en-US" altLang="tr-TR" sz="1800" dirty="0" err="1"/>
              <a:t>Balanis</a:t>
            </a:r>
            <a:r>
              <a:rPr lang="en-US" altLang="tr-TR" sz="1800" dirty="0"/>
              <a:t>, Antenna theory: Analysis and design. Hoboken: John Wiley, 2016.</a:t>
            </a:r>
          </a:p>
          <a:p>
            <a:pPr>
              <a:buFont typeface="Wingdings 2" pitchFamily="18" charset="2"/>
              <a:buNone/>
              <a:tabLst>
                <a:tab pos="282575" algn="l"/>
              </a:tabLst>
            </a:pPr>
            <a:r>
              <a:rPr lang="en-US" altLang="tr-TR" sz="1800" dirty="0"/>
              <a:t>[5] D. M. </a:t>
            </a:r>
            <a:r>
              <a:rPr lang="en-US" altLang="tr-TR" sz="1800" dirty="0" err="1"/>
              <a:t>Pozar</a:t>
            </a:r>
            <a:r>
              <a:rPr lang="en-US" altLang="tr-TR" sz="1800" dirty="0"/>
              <a:t>, Microwave engineering. New York: John Wiley &amp; Sons, ., 2005.</a:t>
            </a:r>
          </a:p>
          <a:p>
            <a:pPr>
              <a:buFont typeface="Wingdings 2" pitchFamily="18" charset="2"/>
              <a:buNone/>
              <a:tabLst>
                <a:tab pos="282575" algn="l"/>
              </a:tabLst>
            </a:pPr>
            <a:r>
              <a:rPr lang="en-US" altLang="tr-TR" sz="1800" dirty="0"/>
              <a:t>[6] D. S. Sawicki, “Police Doppler Radar,” Police Radar Information Center. [Online].</a:t>
            </a:r>
          </a:p>
          <a:p>
            <a:pPr>
              <a:buFont typeface="Wingdings 2" pitchFamily="18" charset="2"/>
              <a:buNone/>
              <a:tabLst>
                <a:tab pos="282575" algn="l"/>
              </a:tabLst>
            </a:pPr>
            <a:r>
              <a:rPr lang="tr-TR" altLang="tr-TR" sz="1800" dirty="0"/>
              <a:t>	</a:t>
            </a:r>
            <a:r>
              <a:rPr lang="en-US" altLang="tr-TR" sz="1800" dirty="0"/>
              <a:t>Available: https://www.copradar.com/chapts/chapt3/ch3d1.html. [Accessed: 01-Dec-2021].</a:t>
            </a:r>
          </a:p>
          <a:p>
            <a:pPr>
              <a:buFont typeface="Wingdings 2" pitchFamily="18" charset="2"/>
              <a:buNone/>
              <a:tabLst>
                <a:tab pos="282575" algn="l"/>
              </a:tabLst>
            </a:pPr>
            <a:r>
              <a:rPr lang="en-US" altLang="tr-TR" sz="1800" dirty="0"/>
              <a:t>[7] Radar bands. [Online]. Available:</a:t>
            </a:r>
            <a:r>
              <a:rPr lang="tr-TR" altLang="tr-TR" sz="1800" dirty="0"/>
              <a:t> </a:t>
            </a:r>
            <a:r>
              <a:rPr lang="en-US" altLang="tr-TR" sz="1800" dirty="0"/>
              <a:t>https://www.everythingweather.com/weatherradar/bands.shtml. [Accessed: 27-Nov-2021].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80F9-58E9-4069-A96F-9BB70825919F}"/>
              </a:ext>
            </a:extLst>
          </p:cNvPr>
          <p:cNvSpPr>
            <a:spLocks noGrp="1"/>
          </p:cNvSpPr>
          <p:nvPr>
            <p:ph type="title"/>
          </p:nvPr>
        </p:nvSpPr>
        <p:spPr>
          <a:xfrm>
            <a:off x="992188" y="228600"/>
            <a:ext cx="7918450" cy="609600"/>
          </a:xfrm>
        </p:spPr>
        <p:txBody>
          <a:bodyPr wrap="square" anchor="ctr">
            <a:normAutofit/>
          </a:bodyPr>
          <a:lstStyle/>
          <a:p>
            <a:r>
              <a:rPr lang="tr-TR" altLang="tr-TR" err="1"/>
              <a:t>Doppler</a:t>
            </a:r>
            <a:r>
              <a:rPr lang="tr-TR" altLang="tr-TR"/>
              <a:t> </a:t>
            </a:r>
            <a:r>
              <a:rPr lang="tr-TR" altLang="tr-TR" err="1"/>
              <a:t>Radars</a:t>
            </a:r>
            <a:endParaRPr lang="en-US"/>
          </a:p>
        </p:txBody>
      </p:sp>
      <p:pic>
        <p:nvPicPr>
          <p:cNvPr id="6" name="Resim 21" descr="metin, ışık, gece içeren bir resim&#10;&#10;Açıklama otomatik olarak oluşturuldu">
            <a:extLst>
              <a:ext uri="{FF2B5EF4-FFF2-40B4-BE49-F238E27FC236}">
                <a16:creationId xmlns:a16="http://schemas.microsoft.com/office/drawing/2014/main" id="{C8302034-F84C-4118-AD45-41CE75D6E2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964" r="-3621"/>
          <a:stretch/>
        </p:blipFill>
        <p:spPr bwMode="auto">
          <a:xfrm>
            <a:off x="657291" y="4080359"/>
            <a:ext cx="3602910" cy="2417279"/>
          </a:xfrm>
          <a:prstGeom prst="rect">
            <a:avLst/>
          </a:prstGeom>
          <a:noFill/>
          <a:ln>
            <a:noFill/>
          </a:ln>
        </p:spPr>
      </p:pic>
      <p:sp>
        <p:nvSpPr>
          <p:cNvPr id="14" name="Content Placeholder 3">
            <a:extLst>
              <a:ext uri="{FF2B5EF4-FFF2-40B4-BE49-F238E27FC236}">
                <a16:creationId xmlns:a16="http://schemas.microsoft.com/office/drawing/2014/main" id="{2DFE2686-9B30-45E4-885E-AAB8CAD3E38A}"/>
              </a:ext>
            </a:extLst>
          </p:cNvPr>
          <p:cNvSpPr>
            <a:spLocks noGrp="1"/>
          </p:cNvSpPr>
          <p:nvPr>
            <p:ph sz="half" idx="2"/>
          </p:nvPr>
        </p:nvSpPr>
        <p:spPr>
          <a:xfrm>
            <a:off x="4668838" y="1295400"/>
            <a:ext cx="4210050" cy="5202238"/>
          </a:xfrm>
        </p:spPr>
        <p:txBody>
          <a:bodyPr/>
          <a:lstStyle/>
          <a:p>
            <a:r>
              <a:rPr lang="tr-TR"/>
              <a:t>Radar</a:t>
            </a:r>
          </a:p>
          <a:p>
            <a:r>
              <a:rPr lang="tr-TR"/>
              <a:t>Doppler Effect</a:t>
            </a:r>
          </a:p>
          <a:p>
            <a:r>
              <a:rPr lang="tr-TR"/>
              <a:t>Doppler Radar Implementation</a:t>
            </a:r>
          </a:p>
        </p:txBody>
      </p:sp>
      <p:pic>
        <p:nvPicPr>
          <p:cNvPr id="7" name="Resim 21" descr="metin, ışık, gece içeren bir resim&#10;&#10;Açıklama otomatik olarak oluşturuldu">
            <a:extLst>
              <a:ext uri="{FF2B5EF4-FFF2-40B4-BE49-F238E27FC236}">
                <a16:creationId xmlns:a16="http://schemas.microsoft.com/office/drawing/2014/main" id="{CE5C7963-DF08-4675-AE83-0085562E57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353"/>
          <a:stretch/>
        </p:blipFill>
        <p:spPr bwMode="auto">
          <a:xfrm>
            <a:off x="585066" y="1459676"/>
            <a:ext cx="3266497" cy="2417279"/>
          </a:xfrm>
          <a:prstGeom prst="rect">
            <a:avLst/>
          </a:prstGeom>
          <a:noFill/>
          <a:ln>
            <a:noFill/>
          </a:ln>
        </p:spPr>
      </p:pic>
    </p:spTree>
    <p:extLst>
      <p:ext uri="{BB962C8B-B14F-4D97-AF65-F5344CB8AC3E}">
        <p14:creationId xmlns:p14="http://schemas.microsoft.com/office/powerpoint/2010/main" val="196992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9504-1A99-419A-8431-C0D2907601C0}"/>
              </a:ext>
            </a:extLst>
          </p:cNvPr>
          <p:cNvSpPr>
            <a:spLocks noGrp="1"/>
          </p:cNvSpPr>
          <p:nvPr>
            <p:ph type="title"/>
          </p:nvPr>
        </p:nvSpPr>
        <p:spPr>
          <a:xfrm>
            <a:off x="992188" y="228600"/>
            <a:ext cx="7918450" cy="609600"/>
          </a:xfrm>
        </p:spPr>
        <p:txBody>
          <a:bodyPr wrap="square" anchor="ctr">
            <a:normAutofit/>
          </a:bodyPr>
          <a:lstStyle/>
          <a:p>
            <a:r>
              <a:rPr lang="tr-TR" altLang="tr-TR"/>
              <a:t>Antenna Parameters</a:t>
            </a:r>
            <a:endParaRPr lang="en-US"/>
          </a:p>
        </p:txBody>
      </p:sp>
      <p:sp>
        <p:nvSpPr>
          <p:cNvPr id="3" name="Content Placeholder 2">
            <a:extLst>
              <a:ext uri="{FF2B5EF4-FFF2-40B4-BE49-F238E27FC236}">
                <a16:creationId xmlns:a16="http://schemas.microsoft.com/office/drawing/2014/main" id="{696D561B-0E40-47CB-837D-3797818F3289}"/>
              </a:ext>
            </a:extLst>
          </p:cNvPr>
          <p:cNvSpPr>
            <a:spLocks noGrp="1"/>
          </p:cNvSpPr>
          <p:nvPr>
            <p:ph sz="half" idx="1"/>
          </p:nvPr>
        </p:nvSpPr>
        <p:spPr>
          <a:xfrm>
            <a:off x="307975" y="1295400"/>
            <a:ext cx="4208463" cy="5202238"/>
          </a:xfrm>
        </p:spPr>
        <p:txBody>
          <a:bodyPr wrap="square" anchor="t">
            <a:normAutofit/>
          </a:bodyPr>
          <a:lstStyle/>
          <a:p>
            <a:r>
              <a:rPr lang="tr-TR" dirty="0"/>
              <a:t>Return </a:t>
            </a:r>
            <a:r>
              <a:rPr lang="tr-TR" dirty="0" err="1"/>
              <a:t>Loss</a:t>
            </a:r>
            <a:endParaRPr lang="tr-TR" dirty="0"/>
          </a:p>
          <a:p>
            <a:r>
              <a:rPr lang="tr-TR" dirty="0" err="1"/>
              <a:t>Radiation</a:t>
            </a:r>
            <a:r>
              <a:rPr lang="tr-TR" dirty="0"/>
              <a:t> </a:t>
            </a:r>
            <a:r>
              <a:rPr lang="tr-TR" dirty="0" err="1"/>
              <a:t>Pattern</a:t>
            </a:r>
            <a:endParaRPr lang="tr-TR" dirty="0"/>
          </a:p>
          <a:p>
            <a:r>
              <a:rPr lang="tr-TR" dirty="0" err="1"/>
              <a:t>Directivity</a:t>
            </a:r>
            <a:endParaRPr lang="tr-TR" dirty="0"/>
          </a:p>
          <a:p>
            <a:r>
              <a:rPr lang="tr-TR" dirty="0" err="1"/>
              <a:t>Gain</a:t>
            </a:r>
            <a:endParaRPr lang="tr-TR" dirty="0"/>
          </a:p>
          <a:p>
            <a:r>
              <a:rPr lang="tr-TR" dirty="0" err="1"/>
              <a:t>Impedance</a:t>
            </a:r>
            <a:endParaRPr lang="en-US" dirty="0"/>
          </a:p>
        </p:txBody>
      </p:sp>
      <p:pic>
        <p:nvPicPr>
          <p:cNvPr id="5" name="Picture 4" descr="Antenna reception">
            <a:extLst>
              <a:ext uri="{FF2B5EF4-FFF2-40B4-BE49-F238E27FC236}">
                <a16:creationId xmlns:a16="http://schemas.microsoft.com/office/drawing/2014/main" id="{A8C447B3-EA26-452E-9B11-D31C73BAE7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34"/>
          <a:stretch/>
        </p:blipFill>
        <p:spPr bwMode="auto">
          <a:xfrm>
            <a:off x="3476977" y="1833086"/>
            <a:ext cx="5359047" cy="4126865"/>
          </a:xfrm>
          <a:prstGeom prst="rect">
            <a:avLst/>
          </a:prstGeom>
          <a:noFill/>
          <a:ln>
            <a:noFill/>
          </a:ln>
        </p:spPr>
      </p:pic>
    </p:spTree>
    <p:extLst>
      <p:ext uri="{BB962C8B-B14F-4D97-AF65-F5344CB8AC3E}">
        <p14:creationId xmlns:p14="http://schemas.microsoft.com/office/powerpoint/2010/main" val="76515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a:t>PROBLEM DEFINITION</a:t>
            </a:r>
            <a:endParaRPr lang="en-US"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a:t>Antenna Size &amp; Structures</a:t>
            </a:r>
          </a:p>
          <a:p>
            <a:r>
              <a:rPr lang="tr-TR" altLang="tr-TR"/>
              <a:t>Feed Methods &amp; Feed Networks</a:t>
            </a:r>
          </a:p>
          <a:p>
            <a:r>
              <a:rPr lang="tr-TR" altLang="tr-TR"/>
              <a:t>Directivities of Different Structures</a:t>
            </a:r>
          </a:p>
          <a:p>
            <a:r>
              <a:rPr lang="tr-TR" altLang="tr-TR"/>
              <a:t>Final Design for Fabrication</a:t>
            </a:r>
          </a:p>
          <a:p>
            <a:r>
              <a:rPr lang="tr-TR" altLang="tr-TR"/>
              <a:t>Fabrication Cost</a:t>
            </a:r>
            <a:endParaRPr lang="en-US" altLang="tr-T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Antenna</a:t>
            </a:r>
            <a:r>
              <a:rPr lang="tr-TR" altLang="tr-TR"/>
              <a:t> Size &amp; </a:t>
            </a:r>
            <a:r>
              <a:rPr lang="tr-TR" altLang="tr-TR" err="1"/>
              <a:t>Structures</a:t>
            </a:r>
            <a:endParaRPr lang="tr-TR"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dirty="0" err="1"/>
              <a:t>Patch</a:t>
            </a:r>
            <a:r>
              <a:rPr lang="tr-TR" altLang="tr-TR" dirty="0"/>
              <a:t> </a:t>
            </a:r>
            <a:r>
              <a:rPr lang="tr-TR" altLang="tr-TR" dirty="0" err="1"/>
              <a:t>Shape</a:t>
            </a:r>
            <a:endParaRPr lang="tr-TR" altLang="tr-TR" dirty="0"/>
          </a:p>
          <a:p>
            <a:pPr lvl="1"/>
            <a:r>
              <a:rPr lang="tr-TR" altLang="tr-TR" dirty="0" err="1"/>
              <a:t>Rectangular</a:t>
            </a:r>
            <a:r>
              <a:rPr lang="tr-TR" altLang="tr-TR" dirty="0"/>
              <a:t>, </a:t>
            </a:r>
            <a:r>
              <a:rPr lang="tr-TR" altLang="tr-TR" dirty="0" err="1"/>
              <a:t>round</a:t>
            </a:r>
            <a:r>
              <a:rPr lang="tr-TR" altLang="tr-TR" dirty="0"/>
              <a:t>…</a:t>
            </a:r>
            <a:br>
              <a:rPr lang="tr-TR" altLang="tr-TR" dirty="0"/>
            </a:br>
            <a:endParaRPr lang="tr-TR" altLang="tr-TR" dirty="0"/>
          </a:p>
          <a:p>
            <a:r>
              <a:rPr lang="tr-TR" altLang="tr-TR" dirty="0" err="1"/>
              <a:t>Substrate</a:t>
            </a:r>
            <a:r>
              <a:rPr lang="tr-TR" altLang="tr-TR" dirty="0"/>
              <a:t> </a:t>
            </a:r>
            <a:r>
              <a:rPr lang="tr-TR" altLang="tr-TR" dirty="0" err="1"/>
              <a:t>Materials</a:t>
            </a:r>
            <a:endParaRPr lang="tr-TR" altLang="tr-TR" dirty="0"/>
          </a:p>
          <a:p>
            <a:pPr lvl="1"/>
            <a:r>
              <a:rPr lang="tr-TR" altLang="tr-TR" dirty="0"/>
              <a:t>FR4, </a:t>
            </a:r>
            <a:r>
              <a:rPr lang="tr-TR" altLang="tr-TR" dirty="0" err="1"/>
              <a:t>Roger</a:t>
            </a:r>
            <a:r>
              <a:rPr lang="tr-TR" altLang="tr-TR" dirty="0"/>
              <a:t>, RO4730…</a:t>
            </a:r>
            <a:br>
              <a:rPr lang="tr-TR" altLang="tr-TR" dirty="0"/>
            </a:br>
            <a:endParaRPr lang="tr-TR" altLang="tr-TR" dirty="0"/>
          </a:p>
          <a:p>
            <a:r>
              <a:rPr lang="tr-TR" altLang="tr-TR" dirty="0" err="1"/>
              <a:t>Array</a:t>
            </a:r>
            <a:r>
              <a:rPr lang="tr-TR" altLang="tr-TR" dirty="0"/>
              <a:t> </a:t>
            </a:r>
            <a:r>
              <a:rPr lang="tr-TR" altLang="tr-TR" dirty="0" err="1"/>
              <a:t>Structures</a:t>
            </a:r>
            <a:endParaRPr lang="tr-TR" altLang="tr-TR" dirty="0"/>
          </a:p>
          <a:p>
            <a:pPr lvl="1"/>
            <a:r>
              <a:rPr lang="tr-TR" altLang="tr-TR" dirty="0"/>
              <a:t>1x4, 2x2…</a:t>
            </a:r>
          </a:p>
        </p:txBody>
      </p:sp>
    </p:spTree>
    <p:extLst>
      <p:ext uri="{BB962C8B-B14F-4D97-AF65-F5344CB8AC3E}">
        <p14:creationId xmlns:p14="http://schemas.microsoft.com/office/powerpoint/2010/main" val="21432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Feed</a:t>
            </a:r>
            <a:r>
              <a:rPr lang="tr-TR" altLang="tr-TR"/>
              <a:t> </a:t>
            </a:r>
            <a:r>
              <a:rPr lang="tr-TR" altLang="tr-TR" err="1"/>
              <a:t>Methods</a:t>
            </a:r>
            <a:r>
              <a:rPr lang="tr-TR" altLang="tr-TR"/>
              <a:t> &amp; </a:t>
            </a:r>
            <a:r>
              <a:rPr lang="tr-TR" altLang="tr-TR" err="1"/>
              <a:t>Feed</a:t>
            </a:r>
            <a:r>
              <a:rPr lang="tr-TR" altLang="tr-TR"/>
              <a:t> Networks</a:t>
            </a: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err="1"/>
              <a:t>Feed</a:t>
            </a:r>
            <a:r>
              <a:rPr lang="tr-TR" altLang="tr-TR"/>
              <a:t> </a:t>
            </a:r>
            <a:r>
              <a:rPr lang="tr-TR" altLang="tr-TR" err="1"/>
              <a:t>Types</a:t>
            </a:r>
            <a:endParaRPr lang="tr-TR" altLang="tr-TR"/>
          </a:p>
          <a:p>
            <a:pPr lvl="1"/>
            <a:r>
              <a:rPr lang="tr-TR" altLang="tr-TR" err="1"/>
              <a:t>Edge</a:t>
            </a:r>
            <a:r>
              <a:rPr lang="tr-TR" altLang="tr-TR"/>
              <a:t> </a:t>
            </a:r>
            <a:r>
              <a:rPr lang="tr-TR" altLang="tr-TR" err="1"/>
              <a:t>feed</a:t>
            </a:r>
            <a:r>
              <a:rPr lang="tr-TR" altLang="tr-TR"/>
              <a:t>, </a:t>
            </a:r>
            <a:r>
              <a:rPr lang="tr-TR" altLang="tr-TR" err="1"/>
              <a:t>inset</a:t>
            </a:r>
            <a:r>
              <a:rPr lang="tr-TR" altLang="tr-TR"/>
              <a:t> </a:t>
            </a:r>
            <a:r>
              <a:rPr lang="tr-TR" altLang="tr-TR" err="1"/>
              <a:t>feed</a:t>
            </a:r>
            <a:r>
              <a:rPr lang="tr-TR" altLang="tr-TR"/>
              <a:t>, </a:t>
            </a:r>
            <a:r>
              <a:rPr lang="tr-TR" altLang="tr-TR" err="1"/>
              <a:t>Coaxial</a:t>
            </a:r>
            <a:r>
              <a:rPr lang="tr-TR" altLang="tr-TR"/>
              <a:t> </a:t>
            </a:r>
            <a:r>
              <a:rPr lang="tr-TR" altLang="tr-TR" err="1"/>
              <a:t>feed</a:t>
            </a:r>
            <a:r>
              <a:rPr lang="tr-TR" altLang="tr-TR"/>
              <a:t>…</a:t>
            </a:r>
            <a:br>
              <a:rPr lang="tr-TR" altLang="tr-TR"/>
            </a:br>
            <a:endParaRPr lang="tr-TR" altLang="tr-TR"/>
          </a:p>
          <a:p>
            <a:r>
              <a:rPr lang="tr-TR" altLang="tr-TR" err="1"/>
              <a:t>Feed</a:t>
            </a:r>
            <a:r>
              <a:rPr lang="tr-TR" altLang="tr-TR"/>
              <a:t> Networks</a:t>
            </a:r>
          </a:p>
          <a:p>
            <a:pPr lvl="1"/>
            <a:r>
              <a:rPr lang="tr-TR" altLang="tr-TR"/>
              <a:t>Series, </a:t>
            </a:r>
            <a:r>
              <a:rPr lang="tr-TR" altLang="tr-TR" err="1"/>
              <a:t>parallel</a:t>
            </a:r>
            <a:r>
              <a:rPr lang="tr-TR" altLang="tr-TR"/>
              <a:t>…</a:t>
            </a:r>
          </a:p>
          <a:p>
            <a:pPr lvl="1"/>
            <a:endParaRPr lang="en-US" altLang="tr-TR"/>
          </a:p>
        </p:txBody>
      </p:sp>
    </p:spTree>
    <p:extLst>
      <p:ext uri="{BB962C8B-B14F-4D97-AF65-F5344CB8AC3E}">
        <p14:creationId xmlns:p14="http://schemas.microsoft.com/office/powerpoint/2010/main" val="2734801577"/>
      </p:ext>
    </p:extLst>
  </p:cSld>
  <p:clrMapOvr>
    <a:masterClrMapping/>
  </p:clrMapOvr>
</p:sld>
</file>

<file path=ppt/theme/theme1.xml><?xml version="1.0" encoding="utf-8"?>
<a:theme xmlns:a="http://schemas.openxmlformats.org/drawingml/2006/main" name="iab97">
  <a:themeElements>
    <a:clrScheme name="">
      <a:dk1>
        <a:srgbClr val="000000"/>
      </a:dk1>
      <a:lt1>
        <a:srgbClr val="FFFFFF"/>
      </a:lt1>
      <a:dk2>
        <a:srgbClr val="000082"/>
      </a:dk2>
      <a:lt2>
        <a:srgbClr val="C0C0C0"/>
      </a:lt2>
      <a:accent1>
        <a:srgbClr val="D01608"/>
      </a:accent1>
      <a:accent2>
        <a:srgbClr val="000082"/>
      </a:accent2>
      <a:accent3>
        <a:srgbClr val="FFFFFF"/>
      </a:accent3>
      <a:accent4>
        <a:srgbClr val="000000"/>
      </a:accent4>
      <a:accent5>
        <a:srgbClr val="E4ABAA"/>
      </a:accent5>
      <a:accent6>
        <a:srgbClr val="000075"/>
      </a:accent6>
      <a:hlink>
        <a:srgbClr val="00C000"/>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lnDef>
  </a:objectDefaults>
  <a:extraClrSchemeLst>
    <a:extraClrScheme>
      <a:clrScheme name="iab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ab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ab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ab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ab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ab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ab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elge" ma:contentTypeID="0x01010007CD1082782C8447A2E5F6674B11C69B" ma:contentTypeVersion="11" ma:contentTypeDescription="Yeni belge oluşturun." ma:contentTypeScope="" ma:versionID="703975cee1da80fed5d3b1bc68029aa2">
  <xsd:schema xmlns:xsd="http://www.w3.org/2001/XMLSchema" xmlns:xs="http://www.w3.org/2001/XMLSchema" xmlns:p="http://schemas.microsoft.com/office/2006/metadata/properties" xmlns:ns3="59cbc671-708b-4b3b-8b12-9e8bf0a0166f" xmlns:ns4="ab156fbd-f21b-4139-8aba-130042a00eb9" targetNamespace="http://schemas.microsoft.com/office/2006/metadata/properties" ma:root="true" ma:fieldsID="4f3375bc2690865b07263c6501dac1be" ns3:_="" ns4:_="">
    <xsd:import namespace="59cbc671-708b-4b3b-8b12-9e8bf0a0166f"/>
    <xsd:import namespace="ab156fbd-f21b-4139-8aba-130042a00e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bc671-708b-4b3b-8b12-9e8bf0a0166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156fbd-f21b-4139-8aba-130042a00eb9" elementFormDefault="qualified">
    <xsd:import namespace="http://schemas.microsoft.com/office/2006/documentManagement/types"/>
    <xsd:import namespace="http://schemas.microsoft.com/office/infopath/2007/PartnerControls"/>
    <xsd:element name="SharedWithUsers" ma:index="10"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Ayrıntıları ile Paylaşıldı" ma:internalName="SharedWithDetails" ma:readOnly="true">
      <xsd:simpleType>
        <xsd:restriction base="dms:Note">
          <xsd:maxLength value="255"/>
        </xsd:restriction>
      </xsd:simpleType>
    </xsd:element>
    <xsd:element name="SharingHintHash" ma:index="12"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20B7C1-06B9-4B34-94C9-641327A344CB}">
  <ds:schemaRef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ab156fbd-f21b-4139-8aba-130042a00eb9"/>
    <ds:schemaRef ds:uri="http://www.w3.org/XML/1998/namespace"/>
    <ds:schemaRef ds:uri="59cbc671-708b-4b3b-8b12-9e8bf0a0166f"/>
    <ds:schemaRef ds:uri="http://purl.org/dc/dcmitype/"/>
    <ds:schemaRef ds:uri="http://purl.org/dc/terms/"/>
  </ds:schemaRefs>
</ds:datastoreItem>
</file>

<file path=customXml/itemProps2.xml><?xml version="1.0" encoding="utf-8"?>
<ds:datastoreItem xmlns:ds="http://schemas.openxmlformats.org/officeDocument/2006/customXml" ds:itemID="{A41735D8-1D6E-46D4-BC72-185103772A66}">
  <ds:schemaRefs>
    <ds:schemaRef ds:uri="http://schemas.microsoft.com/sharepoint/v3/contenttype/forms"/>
  </ds:schemaRefs>
</ds:datastoreItem>
</file>

<file path=customXml/itemProps3.xml><?xml version="1.0" encoding="utf-8"?>
<ds:datastoreItem xmlns:ds="http://schemas.openxmlformats.org/officeDocument/2006/customXml" ds:itemID="{0F5454DE-FF1C-46B6-B3EC-05F0C62C4F77}">
  <ds:schemaRefs>
    <ds:schemaRef ds:uri="59cbc671-708b-4b3b-8b12-9e8bf0a0166f"/>
    <ds:schemaRef ds:uri="ab156fbd-f21b-4139-8aba-130042a00e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486</TotalTime>
  <Words>3151</Words>
  <Application>Microsoft Office PowerPoint</Application>
  <PresentationFormat>Letter Paper (8.5x11 in)</PresentationFormat>
  <Paragraphs>365</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Book Antiqua</vt:lpstr>
      <vt:lpstr>Calibri</vt:lpstr>
      <vt:lpstr>Times New Roman</vt:lpstr>
      <vt:lpstr>Verdana</vt:lpstr>
      <vt:lpstr>Wingdings</vt:lpstr>
      <vt:lpstr>Wingdings 2</vt:lpstr>
      <vt:lpstr>iab97</vt:lpstr>
      <vt:lpstr>自訂設計</vt:lpstr>
      <vt:lpstr>High Gain Microstrip Antenna Designs for A Doppler Radar</vt:lpstr>
      <vt:lpstr>OUTLINE</vt:lpstr>
      <vt:lpstr>INTRODUCTION</vt:lpstr>
      <vt:lpstr>Microstrip Patch Antennas</vt:lpstr>
      <vt:lpstr>Doppler Radars</vt:lpstr>
      <vt:lpstr>Antenna Parameters</vt:lpstr>
      <vt:lpstr>PROBLEM DEFINITION</vt:lpstr>
      <vt:lpstr>Antenna Size &amp; Structures</vt:lpstr>
      <vt:lpstr>Feed Methods &amp; Feed Networks</vt:lpstr>
      <vt:lpstr>Directivities of Different Structures</vt:lpstr>
      <vt:lpstr>Final Design for Fabrication</vt:lpstr>
      <vt:lpstr>Fabrication Cost</vt:lpstr>
      <vt:lpstr>Antenna Size &amp; Structures - I</vt:lpstr>
      <vt:lpstr>Antenna Size &amp; Structures - II</vt:lpstr>
      <vt:lpstr>Feed Methods &amp; Feed Networks </vt:lpstr>
      <vt:lpstr>Directivities of Different Structures</vt:lpstr>
      <vt:lpstr>Single Patch</vt:lpstr>
      <vt:lpstr>Single Patch - Improved</vt:lpstr>
      <vt:lpstr>2x2 Antenna Array</vt:lpstr>
      <vt:lpstr>2x2 Antenna Array - Improved</vt:lpstr>
      <vt:lpstr>2x2 Antenna Array – Coax Feed</vt:lpstr>
      <vt:lpstr>1x4 Antenna Array</vt:lpstr>
      <vt:lpstr>1x4 Antenna Array - Tilted</vt:lpstr>
      <vt:lpstr>Final Design</vt:lpstr>
      <vt:lpstr>Final Design Optimizations - I</vt:lpstr>
      <vt:lpstr>Final Design Optimizations - II</vt:lpstr>
      <vt:lpstr>Fabrication Cost</vt:lpstr>
      <vt:lpstr>Fabrication Cost - I</vt:lpstr>
      <vt:lpstr>Fabrication Cost - II</vt:lpstr>
      <vt:lpstr>Fabrication Cost - III</vt:lpstr>
      <vt:lpstr>Fabrication Cost - IV</vt:lpstr>
      <vt:lpstr>Fabrication Cost - V</vt:lpstr>
      <vt:lpstr>Results</vt:lpstr>
      <vt:lpstr>Measurements - I</vt:lpstr>
      <vt:lpstr>Measurements - II</vt:lpstr>
      <vt:lpstr>Measurements - III</vt:lpstr>
      <vt:lpstr>Measurements - IV</vt:lpstr>
      <vt:lpstr>Comparison - I</vt:lpstr>
      <vt:lpstr>Comparison - II</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dc:title>
  <dc:creator>AHMET YASIN BULUT</dc:creator>
  <cp:lastModifiedBy>EMRE NEDIM HEPSAG</cp:lastModifiedBy>
  <cp:revision>2</cp:revision>
  <cp:lastPrinted>1999-09-29T13:28:24Z</cp:lastPrinted>
  <dcterms:created xsi:type="dcterms:W3CDTF">1998-01-23T17:03:10Z</dcterms:created>
  <dcterms:modified xsi:type="dcterms:W3CDTF">2022-01-07T07:06:19Z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0x01010007CD1082782C8447A2E5F6674B11C69B</vt:lpwstr>
  </property>
</Properties>
</file>